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3" r:id="rId3"/>
  </p:sldMasterIdLst>
  <p:notesMasterIdLst>
    <p:notesMasterId r:id="rId94"/>
  </p:notesMasterIdLst>
  <p:sldIdLst>
    <p:sldId id="256" r:id="rId4"/>
    <p:sldId id="257" r:id="rId5"/>
    <p:sldId id="459" r:id="rId6"/>
    <p:sldId id="465" r:id="rId7"/>
    <p:sldId id="466" r:id="rId8"/>
    <p:sldId id="467" r:id="rId9"/>
    <p:sldId id="468" r:id="rId10"/>
    <p:sldId id="469" r:id="rId11"/>
    <p:sldId id="392" r:id="rId12"/>
    <p:sldId id="470" r:id="rId13"/>
    <p:sldId id="471" r:id="rId14"/>
    <p:sldId id="472" r:id="rId15"/>
    <p:sldId id="473" r:id="rId16"/>
    <p:sldId id="464" r:id="rId17"/>
    <p:sldId id="396" r:id="rId18"/>
    <p:sldId id="397" r:id="rId19"/>
    <p:sldId id="398" r:id="rId20"/>
    <p:sldId id="399" r:id="rId21"/>
    <p:sldId id="401" r:id="rId22"/>
    <p:sldId id="403" r:id="rId23"/>
    <p:sldId id="404" r:id="rId24"/>
    <p:sldId id="405" r:id="rId25"/>
    <p:sldId id="406" r:id="rId26"/>
    <p:sldId id="354" r:id="rId27"/>
    <p:sldId id="355" r:id="rId28"/>
    <p:sldId id="289" r:id="rId29"/>
    <p:sldId id="297" r:id="rId30"/>
    <p:sldId id="408" r:id="rId31"/>
    <p:sldId id="298" r:id="rId32"/>
    <p:sldId id="409" r:id="rId33"/>
    <p:sldId id="410" r:id="rId34"/>
    <p:sldId id="411" r:id="rId35"/>
    <p:sldId id="284" r:id="rId36"/>
    <p:sldId id="450" r:id="rId37"/>
    <p:sldId id="412" r:id="rId38"/>
    <p:sldId id="451" r:id="rId39"/>
    <p:sldId id="299" r:id="rId40"/>
    <p:sldId id="413" r:id="rId41"/>
    <p:sldId id="414" r:id="rId42"/>
    <p:sldId id="415" r:id="rId43"/>
    <p:sldId id="416" r:id="rId44"/>
    <p:sldId id="417" r:id="rId45"/>
    <p:sldId id="418" r:id="rId46"/>
    <p:sldId id="452" r:id="rId47"/>
    <p:sldId id="419" r:id="rId48"/>
    <p:sldId id="363" r:id="rId49"/>
    <p:sldId id="364" r:id="rId50"/>
    <p:sldId id="365" r:id="rId51"/>
    <p:sldId id="460" r:id="rId52"/>
    <p:sldId id="420" r:id="rId53"/>
    <p:sldId id="421" r:id="rId54"/>
    <p:sldId id="422" r:id="rId55"/>
    <p:sldId id="330" r:id="rId56"/>
    <p:sldId id="337" r:id="rId57"/>
    <p:sldId id="335" r:id="rId58"/>
    <p:sldId id="424" r:id="rId59"/>
    <p:sldId id="425" r:id="rId60"/>
    <p:sldId id="426" r:id="rId61"/>
    <p:sldId id="342" r:id="rId62"/>
    <p:sldId id="343" r:id="rId63"/>
    <p:sldId id="344" r:id="rId64"/>
    <p:sldId id="345" r:id="rId65"/>
    <p:sldId id="370" r:id="rId66"/>
    <p:sldId id="339" r:id="rId67"/>
    <p:sldId id="340" r:id="rId68"/>
    <p:sldId id="461" r:id="rId69"/>
    <p:sldId id="427" r:id="rId70"/>
    <p:sldId id="428" r:id="rId71"/>
    <p:sldId id="429" r:id="rId72"/>
    <p:sldId id="430" r:id="rId73"/>
    <p:sldId id="455" r:id="rId74"/>
    <p:sldId id="432" r:id="rId75"/>
    <p:sldId id="433" r:id="rId76"/>
    <p:sldId id="434" r:id="rId77"/>
    <p:sldId id="435" r:id="rId78"/>
    <p:sldId id="456" r:id="rId79"/>
    <p:sldId id="437" r:id="rId80"/>
    <p:sldId id="438" r:id="rId81"/>
    <p:sldId id="462" r:id="rId82"/>
    <p:sldId id="439" r:id="rId83"/>
    <p:sldId id="440" r:id="rId84"/>
    <p:sldId id="443" r:id="rId85"/>
    <p:sldId id="381" r:id="rId86"/>
    <p:sldId id="382" r:id="rId87"/>
    <p:sldId id="353" r:id="rId88"/>
    <p:sldId id="383" r:id="rId89"/>
    <p:sldId id="384" r:id="rId90"/>
    <p:sldId id="463" r:id="rId91"/>
    <p:sldId id="442" r:id="rId92"/>
    <p:sldId id="268" r:id="rId93"/>
  </p:sldIdLst>
  <p:sldSz cx="12198350" cy="6859588"/>
  <p:notesSz cx="6858000" cy="9144000"/>
  <p:defaultTextStyle>
    <a:defPPr>
      <a:defRPr lang="en-US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81">
          <p15:clr>
            <a:srgbClr val="A4A3A4"/>
          </p15:clr>
        </p15:guide>
        <p15:guide id="4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7AB"/>
    <a:srgbClr val="FF9933"/>
    <a:srgbClr val="3333FF"/>
    <a:srgbClr val="74B836"/>
    <a:srgbClr val="FFFF00"/>
    <a:srgbClr val="1A8ABC"/>
    <a:srgbClr val="FFFFCC"/>
    <a:srgbClr val="358DA5"/>
    <a:srgbClr val="7CC43A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063" autoAdjust="0"/>
  </p:normalViewPr>
  <p:slideViewPr>
    <p:cSldViewPr>
      <p:cViewPr varScale="1">
        <p:scale>
          <a:sx n="99" d="100"/>
          <a:sy n="99" d="100"/>
        </p:scale>
        <p:origin x="1032" y="-504"/>
      </p:cViewPr>
      <p:guideLst>
        <p:guide orient="horz" pos="2160"/>
        <p:guide pos="2880"/>
        <p:guide orient="horz" pos="288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5202F-7878-4E07-BECC-B3FF5D4B8C96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A62E-562E-489C-A724-CD843F364A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5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B%8F%E9%BB%8E%E4%B8%96%E5%A4%A7%E5%AD%A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%E5%85%8B%E7%BD%97%E5%86%85%E5%85%8B" TargetMode="External"/><Relationship Id="rId4" Type="http://schemas.openxmlformats.org/officeDocument/2006/relationships/hyperlink" Target="https://baike.baidu.com/item/%E5%BA%93%E9%BB%98%E5%B0%94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如果把整个数学比作一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雄伟的大厦，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那么集合论就是建立在最底层的基石。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集合论的起源可以追溯到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世纪末期，为了追寻微积分的坚实基础，人们对有关数集进行了研究。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1879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康托尔发表了一系列有关集合研究的文章，这些文章奠定了集合论的深厚基础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因此康托尔也被认为是集合论创始人。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sz="1200" kern="0" dirty="0">
                <a:solidFill>
                  <a:schemeClr val="tx1"/>
                </a:solidFill>
                <a:latin typeface="+mn-ea"/>
              </a:rPr>
              <a:t>集合论是所有科技领域不可缺少的数学工具和表达语言，计算机科学及其应用研究也不例外。</a:t>
            </a:r>
            <a:r>
              <a:rPr lang="zh-CN" altLang="zh-CN" dirty="0"/>
              <a:t>然而康托尔提出的集合论</a:t>
            </a:r>
            <a:r>
              <a:rPr lang="zh-CN" altLang="en-US" dirty="0"/>
              <a:t>存在一个</a:t>
            </a:r>
            <a:r>
              <a:rPr lang="zh-CN" altLang="zh-CN" dirty="0"/>
              <a:t>假设</a:t>
            </a:r>
            <a:r>
              <a:rPr lang="zh-CN" altLang="en-US" dirty="0"/>
              <a:t>（翻页）</a:t>
            </a:r>
            <a:endParaRPr lang="zh-CN" altLang="en-US" sz="1200" kern="0" dirty="0">
              <a:solidFill>
                <a:schemeClr val="tx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64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%%1857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韦恩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就读于伦敦的学校，并在剑桥的凯斯学院获得数学学位。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%%1859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年，他接受了圣职，在短暂的宗教工作之后，又回到了剑桥，并在那里创建了伦理学教育计划。韦恩一直在凯斯学院工作。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韦恩的主要著作是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机会逻辑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《符号逻辑》一书澄清了布尔最初引入的若干概念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韦恩还发明了文氏图。文氏图主要用于分析逻辑参数   和说明集合之间的关系。</a:t>
            </a:r>
          </a:p>
          <a:p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C</a:t>
            </a:r>
            <a:r>
              <a:rPr lang="zh-CN" altLang="en-US" dirty="0"/>
              <a:t>语言标识符是指用来标识某个实体的一个符号，在不同的应用环境下有不同的含义，标识符由字母（</a:t>
            </a:r>
            <a:r>
              <a:rPr lang="en-US" altLang="zh-CN" dirty="0"/>
              <a:t>A-</a:t>
            </a:r>
            <a:r>
              <a:rPr lang="en-US" altLang="zh-CN" dirty="0" err="1"/>
              <a:t>Z,a</a:t>
            </a:r>
            <a:r>
              <a:rPr lang="en-US" altLang="zh-CN" dirty="0"/>
              <a:t>-z</a:t>
            </a:r>
            <a:r>
              <a:rPr lang="zh-CN" altLang="en-US" dirty="0"/>
              <a:t>）、数字（</a:t>
            </a:r>
            <a:r>
              <a:rPr lang="en-US" altLang="zh-CN" dirty="0"/>
              <a:t>0-9</a:t>
            </a:r>
            <a:r>
              <a:rPr lang="zh-CN" altLang="en-US" dirty="0"/>
              <a:t>）、下划线“</a:t>
            </a:r>
            <a:r>
              <a:rPr lang="en-US" altLang="zh-CN" dirty="0"/>
              <a:t>_”</a:t>
            </a:r>
            <a:r>
              <a:rPr lang="zh-CN" altLang="en-US" dirty="0"/>
              <a:t>组成，并且首字符不能是数字，但可以是字母或者下划线。</a:t>
            </a:r>
            <a:r>
              <a:rPr lang="zh-CN" altLang="en-US" b="1" dirty="0">
                <a:solidFill>
                  <a:srgbClr val="000000"/>
                </a:solidFill>
              </a:rPr>
              <a:t>例如：元素</a:t>
            </a:r>
            <a:r>
              <a:rPr lang="en-US" altLang="zh-CN" b="1" dirty="0" err="1">
                <a:solidFill>
                  <a:srgbClr val="000000"/>
                </a:solidFill>
              </a:rPr>
              <a:t>abc</a:t>
            </a:r>
            <a:r>
              <a:rPr lang="zh-CN" altLang="en-US" b="1" dirty="0">
                <a:solidFill>
                  <a:srgbClr val="000000"/>
                </a:solidFill>
              </a:rPr>
              <a:t>，</a:t>
            </a:r>
            <a:r>
              <a:rPr lang="en-US" altLang="zh-CN" b="1" dirty="0">
                <a:solidFill>
                  <a:srgbClr val="000000"/>
                </a:solidFill>
              </a:rPr>
              <a:t>a1</a:t>
            </a:r>
            <a:r>
              <a:rPr lang="zh-CN" altLang="en-US" b="1" dirty="0">
                <a:solidFill>
                  <a:srgbClr val="C00000"/>
                </a:solidFill>
              </a:rPr>
              <a:t>属于</a:t>
            </a:r>
            <a:r>
              <a:rPr lang="zh-CN" altLang="en-US" b="1" dirty="0">
                <a:solidFill>
                  <a:srgbClr val="000000"/>
                </a:solidFill>
              </a:rPr>
              <a:t>这个集合，元素</a:t>
            </a:r>
            <a:r>
              <a:rPr lang="en-US" altLang="zh-CN" b="1" dirty="0">
                <a:solidFill>
                  <a:srgbClr val="000000"/>
                </a:solidFill>
              </a:rPr>
              <a:t>3abc</a:t>
            </a:r>
            <a:r>
              <a:rPr lang="zh-CN" altLang="en-US" b="1" dirty="0">
                <a:solidFill>
                  <a:srgbClr val="000000"/>
                </a:solidFill>
              </a:rPr>
              <a:t>就</a:t>
            </a:r>
            <a:r>
              <a:rPr lang="zh-CN" altLang="en-US" b="1" dirty="0">
                <a:solidFill>
                  <a:srgbClr val="C00000"/>
                </a:solidFill>
              </a:rPr>
              <a:t>不属于</a:t>
            </a:r>
            <a:r>
              <a:rPr lang="zh-CN" altLang="en-US" b="1" dirty="0">
                <a:solidFill>
                  <a:srgbClr val="000000"/>
                </a:solidFill>
              </a:rPr>
              <a:t>这个集合。</a:t>
            </a:r>
          </a:p>
          <a:p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D51EFD0C-51C7-4A55-BEA1-90AAF6817BC1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93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tx2"/>
                </a:solidFill>
              </a:rPr>
              <a:t>显然，</a:t>
            </a:r>
            <a:r>
              <a:rPr lang="en-US" altLang="zh-CN">
                <a:solidFill>
                  <a:schemeClr val="tx2"/>
                </a:solidFill>
              </a:rPr>
              <a:t>A</a:t>
            </a:r>
            <a:r>
              <a:rPr lang="zh-CN" altLang="en-US">
                <a:solidFill>
                  <a:schemeClr val="tx2"/>
                </a:solidFill>
              </a:rPr>
              <a:t>和</a:t>
            </a:r>
            <a:r>
              <a:rPr lang="en-US" altLang="zh-CN">
                <a:solidFill>
                  <a:schemeClr val="tx2"/>
                </a:solidFill>
              </a:rPr>
              <a:t>B</a:t>
            </a:r>
            <a:r>
              <a:rPr lang="zh-CN" altLang="en-US">
                <a:solidFill>
                  <a:schemeClr val="tx2"/>
                </a:solidFill>
              </a:rPr>
              <a:t>都是有限集。</a:t>
            </a:r>
            <a:endParaRPr lang="en-US" altLang="zh-CN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9AED6941-1733-4C5F-8193-339305F28957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16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851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）是全部列出，（</a:t>
            </a:r>
            <a:r>
              <a:rPr lang="en-US" altLang="zh-CN"/>
              <a:t>2</a:t>
            </a:r>
            <a:r>
              <a:rPr lang="zh-CN" altLang="en-US"/>
              <a:t>）部分列出且能看出规律</a:t>
            </a: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84E0A148-5276-44BB-8422-C7F77348A13C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04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FF3BBB-62D5-45D0-AF45-2E4FEEC5E2F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6273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2D08389B-E6CB-45F1-9BF0-151F64B749E3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79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4B332C38-3C95-4120-9E4E-EB1243DEB81D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32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41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AD029098-5D24-468B-BCD5-23AD97FD6DD0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554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AD029098-5D24-468B-BCD5-23AD97FD6DD0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36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138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086C2BD7-4B54-441A-9B86-B2194E7E39EA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50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22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%%</a:t>
            </a:r>
            <a:r>
              <a:rPr lang="zh-CN" altLang="zh-CN" dirty="0"/>
              <a:t>任何一个性质都可以用来建构集合</a:t>
            </a:r>
            <a:r>
              <a:rPr lang="zh-CN" altLang="en-US" dirty="0"/>
              <a:t>。根据这个</a:t>
            </a:r>
            <a:r>
              <a:rPr lang="zh-CN" altLang="zh-CN" dirty="0"/>
              <a:t>假设</a:t>
            </a:r>
            <a:r>
              <a:rPr lang="zh-CN" altLang="en-US" dirty="0"/>
              <a:t>，我们可以构造这样一个集合</a:t>
            </a:r>
            <a:r>
              <a:rPr lang="en-US" altLang="zh-CN" dirty="0"/>
              <a:t>—%%</a:t>
            </a:r>
            <a:r>
              <a:rPr lang="zh-CN" altLang="en-US" dirty="0"/>
              <a:t>“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所有不包括自身的集合组成的集合”，则 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由 满足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不属于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 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的所有这样的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组成。于是有如果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A∈A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，根据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的定义，就有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2"/>
                </a:solidFill>
                <a:sym typeface="Symbol" panose="05050102010706020507" pitchFamily="18" charset="2"/>
              </a:rPr>
              <a:t>A</a:t>
            </a: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；如果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2"/>
                </a:solidFill>
                <a:sym typeface="Symbol" panose="05050102010706020507" pitchFamily="18" charset="2"/>
              </a:rPr>
              <a:t>A</a:t>
            </a: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，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根据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的定义，又有</a:t>
            </a:r>
            <a:r>
              <a:rPr lang="en-US" altLang="zh-CN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A∈A</a:t>
            </a:r>
            <a:r>
              <a:rPr lang="zh-CN" altLang="en-US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。这就是著名的罗素悖论。罗素悖论</a:t>
            </a:r>
            <a:r>
              <a:rPr lang="zh-CN" altLang="zh-CN" dirty="0"/>
              <a:t>引发了数学史上的第三次</a:t>
            </a:r>
            <a:r>
              <a:rPr lang="zh-CN" altLang="en-US" dirty="0"/>
              <a:t>数学</a:t>
            </a:r>
            <a:r>
              <a:rPr lang="zh-CN" altLang="zh-CN" dirty="0"/>
              <a:t>危机。</a:t>
            </a:r>
            <a:r>
              <a:rPr lang="zh-CN" altLang="en-US" dirty="0"/>
              <a:t>幸运的是，接下来的</a:t>
            </a:r>
            <a:r>
              <a:rPr lang="zh-CN" altLang="zh-CN" dirty="0"/>
              <a:t>近</a:t>
            </a:r>
            <a:r>
              <a:rPr lang="en-US" altLang="zh-CN" dirty="0"/>
              <a:t>20</a:t>
            </a:r>
            <a:r>
              <a:rPr lang="zh-CN" altLang="zh-CN" dirty="0"/>
              <a:t>年</a:t>
            </a:r>
            <a:r>
              <a:rPr lang="zh-CN" altLang="en-US" dirty="0"/>
              <a:t>里</a:t>
            </a:r>
            <a:r>
              <a:rPr lang="zh-CN" altLang="zh-CN" dirty="0"/>
              <a:t>，</a:t>
            </a:r>
            <a:r>
              <a:rPr lang="zh-CN" altLang="en-US" dirty="0"/>
              <a:t>数学家们并未放弃努力（翻页）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12841-2CDE-4203-A2F4-AE0FE6ECC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4EBFB0-2E6F-4CA9-86F2-DCC6E958A8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434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A412625-FF20-4269-BB70-B71764977040}" type="slidenum">
              <a:rPr kumimoji="0"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kumimoji="0" lang="en-US" altLang="zh-CN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16495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4BEA939-B1D2-422B-B8C1-C9F82C17540D}" type="slidenum">
              <a:rPr lang="en-US" altLang="zh-CN" sz="1300" smtClean="0"/>
              <a:pPr>
                <a:spcBef>
                  <a:spcPct val="0"/>
                </a:spcBef>
              </a:pPr>
              <a:t>84</a:t>
            </a:fld>
            <a:endParaRPr lang="en-US" altLang="zh-CN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7578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1300"/>
              <a:t>L.C.L.</a:t>
            </a:r>
          </a:p>
        </p:txBody>
      </p:sp>
    </p:spTree>
    <p:extLst>
      <p:ext uri="{BB962C8B-B14F-4D97-AF65-F5344CB8AC3E}">
        <p14:creationId xmlns:p14="http://schemas.microsoft.com/office/powerpoint/2010/main" val="81548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A412625-FF20-4269-BB70-B71764977040}" type="slidenum">
              <a:rPr kumimoji="0"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kumimoji="0" lang="en-US" altLang="zh-CN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75357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8E9E4C-84C8-4091-936A-A8080CD08FE6}" type="slidenum">
              <a:rPr kumimoji="0"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kumimoji="0" lang="en-US" altLang="zh-CN">
              <a:latin typeface="Arial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3489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13D979B-ACAB-48ED-B34D-6D42FFEC3BD5}" type="slidenum">
              <a:rPr kumimoji="0"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kumimoji="0" lang="en-US" altLang="zh-CN">
              <a:latin typeface="Arial" panose="020B060402020202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4520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E535CC77-9C4D-4DA3-AFBE-AFA1D426D25C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89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18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zh-CN" altLang="en-US" dirty="0"/>
              <a:t>在</a:t>
            </a:r>
            <a:r>
              <a:rPr lang="en-US" altLang="zh-CN" dirty="0"/>
              <a:t>1908</a:t>
            </a:r>
            <a:r>
              <a:rPr lang="zh-CN" altLang="zh-CN" dirty="0"/>
              <a:t>年，</a:t>
            </a:r>
            <a:r>
              <a:rPr lang="zh-CN" altLang="en-US" dirty="0"/>
              <a:t>两位德国数学家</a:t>
            </a:r>
            <a:r>
              <a:rPr lang="zh-CN" altLang="zh-CN" dirty="0"/>
              <a:t>策梅罗</a:t>
            </a:r>
            <a:r>
              <a:rPr lang="zh-CN" altLang="en-US" dirty="0"/>
              <a:t>和弗伦克尔用公理化方法重建了康托尔集合论，</a:t>
            </a:r>
            <a:r>
              <a:rPr lang="zh-CN" altLang="zh-CN" dirty="0"/>
              <a:t>提出公理化集合论思想，形成</a:t>
            </a:r>
            <a:r>
              <a:rPr lang="en-US" altLang="zh-CN" dirty="0"/>
              <a:t>ZF</a:t>
            </a:r>
            <a:r>
              <a:rPr lang="zh-CN" altLang="en-US" dirty="0"/>
              <a:t>公理集合论。公理化集合论的研究不断继续，随后  </a:t>
            </a:r>
            <a:r>
              <a:rPr lang="en-US" altLang="zh-CN" dirty="0"/>
              <a:t>%%</a:t>
            </a:r>
            <a:r>
              <a:rPr lang="zh-CN" altLang="en-US" dirty="0"/>
              <a:t>斯科伦提出了</a:t>
            </a:r>
            <a:r>
              <a:rPr lang="en-US" altLang="zh-CN" dirty="0"/>
              <a:t>ZFS</a:t>
            </a:r>
            <a:r>
              <a:rPr lang="zh-CN" altLang="en-US" dirty="0"/>
              <a:t>公理化集合论。公理集合论的产生，化解了数学史上的第三次数学危机。我们本章仍然学习康托尔的集合论，</a:t>
            </a:r>
            <a:r>
              <a:rPr lang="en-US" altLang="zh-CN" dirty="0"/>
              <a:t>%%</a:t>
            </a:r>
            <a:r>
              <a:rPr lang="zh-CN" altLang="en-US" dirty="0"/>
              <a:t>为了区别，称康托尔集合论为朴素集合论，</a:t>
            </a:r>
            <a:r>
              <a:rPr lang="en-US" altLang="zh-CN" dirty="0"/>
              <a:t>%%</a:t>
            </a:r>
            <a:r>
              <a:rPr lang="zh-CN" altLang="en-US" dirty="0"/>
              <a:t>并且规定：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对任何集合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，都有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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。下面介绍本章学习要求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翻页）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3646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本章主要介绍集合相关的基本概念及性质、集合间的各种运算及运算性质、几个特殊的集合，对集合论本身及其公理化系统不作深入探讨。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学习重点包括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***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是学习难点，希望同学们在后续的学习过程中准确理解并掌握这些重点和难点。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24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1845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日，一位伟大的数学家诞生于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俄罗斯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圣彼得堡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，他就是集合论的创始人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格奥尔格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康托尔家境优越，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父亲是犹太血统的丹麦商人，母亲出身于艺术世家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却对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浓厚的兴趣，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%%1862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康托尔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苏黎世大学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%%1963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年转入柏林大学攻读数学和神学，并得到著名数学家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库默尔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维尔斯特拉斯和</a:t>
            </a:r>
            <a:r>
              <a:rPr lang="en-US" altLang="zh-CN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克罗内克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的指导。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%%1867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年，在库默尔指导下解决了一般整系数不定方程求解问题，并以此为内容完成博士学位论文。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1869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年到哈雷大学任教，并一直在那里工作。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康托尔对数学的贡献是集合论和超穷数理论。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在集合论领域的主要贡献  则是发现了实数集不可数的性质。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12841-2CDE-4203-A2F4-AE0FE6ECC2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罗素是</a:t>
            </a:r>
            <a:r>
              <a:rPr lang="zh-CN" altLang="zh-CN" b="1" dirty="0"/>
              <a:t>英国哲学家、数学家、逻辑学家、历史学家、文学家，分析哲学的主要创始人，世界和平运动的倡导者和组织者</a:t>
            </a:r>
            <a:r>
              <a:rPr lang="zh-CN" altLang="en-US" b="1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罗素曾写下很多经典语录，其中我最喜欢这一句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solidFill>
                  <a:srgbClr val="C00000"/>
                </a:solidFill>
              </a:rPr>
              <a:t>你的每一项专长都能为幸福铺路。希望你也喜欢。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罗素出生于曼摩兹郡一个贵族家庭，年幼时就成为孤儿的罗素由祖父母抚养，并在家里接受教育。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%%1890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年，罗素考入剑桥大学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三一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学院学习数学和伦理学，后曾两度在该校讲授逻辑和数学原理课程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%%1950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年获得诺贝尔文学奖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%%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罗素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和怀特海共同完成的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数学原理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一书，被公认为是现代数理逻辑的基础。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%%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他提出的“罗素悖论”推动了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世纪逻辑学的发展。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11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1834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12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1200" dirty="0">
                <a:latin typeface="+mn-ea"/>
                <a:ea typeface="+mn-ea"/>
                <a:cs typeface="Times New Roman" panose="02020603050405020304" pitchFamily="18" charset="0"/>
              </a:rPr>
              <a:t>日，一位伟大的数学家、哲学家 诞生于英国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伦敦郊区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一个以慈善事业闻名的家庭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，他就是文氏图的发明者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约翰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韦恩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。如果你有机会到访剑桥大学，你可以看到凯斯学院餐厅彩色玻璃上的文氏图。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2" y="333454"/>
            <a:ext cx="10758267" cy="924139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3" y="1197252"/>
            <a:ext cx="5277480" cy="472033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6129" y="1197252"/>
            <a:ext cx="5277480" cy="472033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0386613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7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03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99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6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08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09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44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30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52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6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91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02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16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20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5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800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63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48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64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64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7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集合论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本章导读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356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 vert="horz" lIns="121963" tIns="60981" rIns="121963" bIns="6098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康托尔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1378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image" Target="https://gss0.bdstatic.com/94o3dSag_xI4khGkpoWK1HF6hhy/baike/w%3D268/sign=e81073cb9a3df8dca63d8897f51072bf/34fae6cd7b899e51976c472847a7d933c8950d2f.jpg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microsoft.com/office/2007/relationships/hdphoto" Target="../media/hdphoto1.wdp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audio" Target="../media/media3.m4a"/><Relationship Id="rId7" Type="http://schemas.openxmlformats.org/officeDocument/2006/relationships/image" Target="../media/image5.jpe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image" Target="../media/image20.e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40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5.bin"/><Relationship Id="rId3" Type="http://schemas.openxmlformats.org/officeDocument/2006/relationships/image" Target="../media/image32.png"/><Relationship Id="rId21" Type="http://schemas.openxmlformats.org/officeDocument/2006/relationships/image" Target="../media/image34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32.wmf"/><Relationship Id="rId25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9.wmf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23" Type="http://schemas.openxmlformats.org/officeDocument/2006/relationships/image" Target="../media/image35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Relationship Id="rId27" Type="http://schemas.openxmlformats.org/officeDocument/2006/relationships/image" Target="../media/image3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5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8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0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26.bin"/><Relationship Id="rId3" Type="http://schemas.openxmlformats.org/officeDocument/2006/relationships/oleObject" Target="NULL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48.wmf"/><Relationship Id="rId4" Type="http://schemas.openxmlformats.org/officeDocument/2006/relationships/image" Target="../media/image41.wmf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2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2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3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png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9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5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1096" y="2310557"/>
            <a:ext cx="4560279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离散数学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7975" y="1116654"/>
            <a:ext cx="2076056" cy="861817"/>
          </a:xfrm>
          <a:prstGeom prst="rect">
            <a:avLst/>
          </a:prstGeom>
          <a:solidFill>
            <a:srgbClr val="28A7E1"/>
          </a:solidFill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</a:rPr>
              <a:t>第一章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4537" y="1368889"/>
            <a:ext cx="1946669" cy="615596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集合论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1135" y="3519164"/>
            <a:ext cx="3548170" cy="49255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n-ea"/>
              </a:rPr>
              <a:t>人民邮电出版社</a:t>
            </a:r>
          </a:p>
        </p:txBody>
      </p:sp>
      <p:sp>
        <p:nvSpPr>
          <p:cNvPr id="22" name="矩形 21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4375" y="2861109"/>
            <a:ext cx="3200400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Discrete Mathematics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0575" y="2884848"/>
            <a:ext cx="3885061" cy="46170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王庆先 顾小丰 王丽杰  编著</a:t>
            </a:r>
          </a:p>
        </p:txBody>
      </p:sp>
      <p:sp>
        <p:nvSpPr>
          <p:cNvPr id="2" name="矩形 1"/>
          <p:cNvSpPr/>
          <p:nvPr/>
        </p:nvSpPr>
        <p:spPr>
          <a:xfrm>
            <a:off x="5748656" y="2975515"/>
            <a:ext cx="45719" cy="32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7242175" y="2415167"/>
            <a:ext cx="4321083" cy="293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b="1" dirty="0"/>
              <a:t>英国哲学家、数学家、逻辑学家、历史学家、文学家，分析哲学的主要创始人，世界和平运动的倡导者和组织者</a:t>
            </a:r>
            <a:r>
              <a:rPr lang="zh-CN" altLang="en-US" b="1" dirty="0"/>
              <a:t>。</a:t>
            </a:r>
          </a:p>
        </p:txBody>
      </p:sp>
      <p:pic>
        <p:nvPicPr>
          <p:cNvPr id="1026" name="Picture 2" descr="https://img2.baidu.com/it/u=2454790090,3566979450&amp;fm=26&amp;fmt=auto">
            <a:extLst>
              <a:ext uri="{FF2B5EF4-FFF2-40B4-BE49-F238E27FC236}">
                <a16:creationId xmlns:a16="http://schemas.microsoft.com/office/drawing/2014/main" id="{99892C23-1F52-400B-90C5-01EE9E89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9" y="1509514"/>
            <a:ext cx="6823394" cy="38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E2248FC-51E7-4066-BC4A-05A88CDAE5CB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罗素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739BAD-A1A9-419D-BCC7-BCB0F89E68FA}"/>
              </a:ext>
            </a:extLst>
          </p:cNvPr>
          <p:cNvSpPr/>
          <p:nvPr/>
        </p:nvSpPr>
        <p:spPr>
          <a:xfrm>
            <a:off x="384175" y="5840227"/>
            <a:ext cx="5926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C00000"/>
                </a:solidFill>
              </a:rPr>
              <a:t>你的每一项专长都能为幸福铺路。</a:t>
            </a:r>
            <a:endParaRPr lang="en-US" altLang="zh-CN" b="1" dirty="0">
              <a:solidFill>
                <a:srgbClr val="C00000"/>
              </a:solidFill>
            </a:endParaRPr>
          </a:p>
          <a:p>
            <a:pPr algn="r"/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罗素</a:t>
            </a:r>
            <a:endParaRPr lang="zh-CN" altLang="en-US" b="1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4D80FA-87F0-4B04-8C89-BA6BA81C48F1}"/>
              </a:ext>
            </a:extLst>
          </p:cNvPr>
          <p:cNvSpPr/>
          <p:nvPr/>
        </p:nvSpPr>
        <p:spPr>
          <a:xfrm>
            <a:off x="2289175" y="2415167"/>
            <a:ext cx="441959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Algerian" panose="04020705040A02060702" pitchFamily="82" charset="0"/>
              </a:rPr>
              <a:t>Anything you're good at contributes to happiness.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Algerian" panose="04020705040A02060702" pitchFamily="82" charset="0"/>
              </a:rPr>
              <a:t>——Bertrand Russell</a:t>
            </a:r>
            <a:endParaRPr lang="zh-CN" alt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6"/>
    </mc:Choice>
    <mc:Fallback xmlns="">
      <p:transition spd="slow" advTm="202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05984" y="5581910"/>
            <a:ext cx="1450588" cy="5331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罗 素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+mn-ea"/>
              </a:rPr>
              <a:t>历史人物</a:t>
            </a:r>
            <a:r>
              <a:rPr lang="en-US" altLang="zh-CN" sz="2000" b="1" dirty="0">
                <a:latin typeface="+mn-ea"/>
              </a:rPr>
              <a:t>-</a:t>
            </a:r>
            <a:r>
              <a:rPr lang="zh-CN" altLang="en-US" sz="2000" b="1" dirty="0">
                <a:latin typeface="+mn-ea"/>
              </a:rPr>
              <a:t>罗素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1890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年，罗素考入剑桥大学</a:t>
            </a:r>
            <a:r>
              <a:rPr lang="zh-CN" altLang="en-US" dirty="0"/>
              <a:t>三一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学院学习数学和伦理学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20032" y="5020541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他提出的“罗素悖论”推动了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世纪逻辑学的发展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75442" y="3684581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他和怀特海共同完成的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数学原理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一书，被公认为是现代数理逻辑的基础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1950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年获得诺贝尔文学奖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A49ED7-59D1-4BFC-BA9B-125401FC64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78" y="1665545"/>
            <a:ext cx="3276600" cy="364552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31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20"/>
    </mc:Choice>
    <mc:Fallback xmlns="">
      <p:transition spd="slow" advTm="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1167630" y="621587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英国数学家、哲学家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C95F8B-0B51-4539-9F82-003C55A5ADC1}"/>
              </a:ext>
            </a:extLst>
          </p:cNvPr>
          <p:cNvSpPr/>
          <p:nvPr/>
        </p:nvSpPr>
        <p:spPr>
          <a:xfrm>
            <a:off x="5946775" y="6069846"/>
            <a:ext cx="5218530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/>
              <a:t>剑桥</a:t>
            </a:r>
            <a:r>
              <a:rPr lang="zh-CN" altLang="en-US" b="1" dirty="0"/>
              <a:t>大学</a:t>
            </a:r>
            <a:r>
              <a:rPr lang="zh-CN" altLang="zh-CN" b="1" dirty="0"/>
              <a:t>凯斯学院</a:t>
            </a:r>
            <a:r>
              <a:rPr lang="zh-CN" altLang="en-US" b="1" dirty="0"/>
              <a:t>餐厅的彩色玻璃窗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5494C-FED5-4677-964C-C585BEF9F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975" y="1448594"/>
            <a:ext cx="3367443" cy="4648200"/>
          </a:xfrm>
          <a:prstGeom prst="rect">
            <a:avLst/>
          </a:prstGeom>
        </p:spPr>
      </p:pic>
      <p:pic>
        <p:nvPicPr>
          <p:cNvPr id="8" name="imgPicture" descr="https://gss0.bdstatic.com/94o3dSag_xI4khGkpoWK1HF6hhy/baike/w%3D268/sign=e81073cb9a3df8dca63d8897f51072bf/34fae6cd7b899e51976c472847a7d933c8950d2f.jpg">
            <a:extLst>
              <a:ext uri="{FF2B5EF4-FFF2-40B4-BE49-F238E27FC236}">
                <a16:creationId xmlns:a16="http://schemas.microsoft.com/office/drawing/2014/main" id="{6FB63F0F-A40E-4567-9C4A-A478C1D064AD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" y="1448594"/>
            <a:ext cx="359757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2F678E-8DA9-4508-B66D-4A0CB74648DE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+mn-ea"/>
              </a:rPr>
              <a:t>历史人物</a:t>
            </a:r>
            <a:r>
              <a:rPr lang="en-US" altLang="zh-CN" sz="2000" b="1" dirty="0">
                <a:latin typeface="+mn-ea"/>
              </a:rPr>
              <a:t>-</a:t>
            </a:r>
            <a:r>
              <a:rPr lang="zh-CN" altLang="en-US" sz="2000" b="1" dirty="0">
                <a:latin typeface="+mn-ea"/>
              </a:rPr>
              <a:t>韦恩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8915B39-7FFE-4DC7-A778-1CF08914F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76"/>
    </mc:Choice>
    <mc:Fallback xmlns="">
      <p:transition spd="slow" advTm="6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616659" y="5322833"/>
            <a:ext cx="1450588" cy="53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韦恩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韦恩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1857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年，他就读于伦敦的学校，并在剑桥的凯斯学院获得数学学位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41286" y="4595930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韦恩发明了用于分析逻辑参数和说明集合之间的关系的文氏图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75442" y="3729971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韦恩的主要著作是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机会逻辑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符号逻辑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》</a:t>
            </a:r>
            <a:endParaRPr lang="zh-CN" altLang="en-US" b="1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1859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年，他再回剑桥，并一直在凯斯学院工作</a:t>
            </a:r>
          </a:p>
        </p:txBody>
      </p:sp>
      <p:pic>
        <p:nvPicPr>
          <p:cNvPr id="1026" name="Picture 2" descr="https://gimg2.baidu.com/image_search/src=http%3A%2F%2Finews.gtimg.com%2Fnewsapp_bt%2F0%2F10109604404%2F1000.jpg&amp;refer=http%3A%2F%2Finews.gtimg.com&amp;app=2002&amp;size=f9999,10000&amp;q=a80&amp;n=0&amp;g=0n&amp;fmt=jpeg?sec=1636607163&amp;t=7cd885ace812cb96c3c1d4a9694c8b1f">
            <a:extLst>
              <a:ext uri="{FF2B5EF4-FFF2-40B4-BE49-F238E27FC236}">
                <a16:creationId xmlns:a16="http://schemas.microsoft.com/office/drawing/2014/main" id="{74101F3E-0598-4A3A-9A9D-593A7AC6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42" y="1690837"/>
            <a:ext cx="2833223" cy="355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D2D0A00-B8E7-4FFD-8A70-BBFEECFE22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40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11"/>
    </mc:Choice>
    <mc:Fallback xmlns="">
      <p:transition spd="slow" advTm="6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92230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632575" y="361921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63268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n-ea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n-ea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+mn-ea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+mn-ea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+mn-ea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48108" y="3571735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7845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n-ea"/>
                <a:cs typeface="Microsoft YaHei UI" pitchFamily="18" charset="0"/>
              </a:rPr>
              <a:t> 1.5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30CED0F-0A02-4FC8-B8F5-00D61420A52B}"/>
              </a:ext>
            </a:extLst>
          </p:cNvPr>
          <p:cNvSpPr/>
          <p:nvPr/>
        </p:nvSpPr>
        <p:spPr>
          <a:xfrm>
            <a:off x="5757541" y="2889184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FEBA9F07-9EE2-4ECE-9448-BB0E4B5BA8C0}"/>
              </a:ext>
            </a:extLst>
          </p:cNvPr>
          <p:cNvSpPr txBox="1"/>
          <p:nvPr/>
        </p:nvSpPr>
        <p:spPr>
          <a:xfrm>
            <a:off x="7013575" y="3025946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A148502C-FF12-4AB6-BE5B-19AA77750287}"/>
              </a:ext>
            </a:extLst>
          </p:cNvPr>
          <p:cNvSpPr/>
          <p:nvPr/>
        </p:nvSpPr>
        <p:spPr>
          <a:xfrm>
            <a:off x="6632575" y="302594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B680AABA-AF12-48E2-AB69-0DEAD8B50952}"/>
              </a:ext>
            </a:extLst>
          </p:cNvPr>
          <p:cNvSpPr txBox="1"/>
          <p:nvPr/>
        </p:nvSpPr>
        <p:spPr>
          <a:xfrm>
            <a:off x="6048108" y="29878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29336796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  </a:t>
            </a:r>
            <a:r>
              <a:rPr lang="zh-CN" altLang="en-US" dirty="0"/>
              <a:t>集合的基本概念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315093" y="1027936"/>
            <a:ext cx="10058400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Set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lang="zh-CN" altLang="en-US" sz="2400" dirty="0">
                <a:latin typeface="+mn-ea"/>
                <a:ea typeface="+mn-ea"/>
              </a:rPr>
              <a:t>由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指定范围</a:t>
            </a:r>
            <a:r>
              <a:rPr lang="zh-CN" altLang="en-US" sz="2400" dirty="0">
                <a:latin typeface="+mn-ea"/>
                <a:ea typeface="+mn-ea"/>
              </a:rPr>
              <a:t>内的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某些特定对象</a:t>
            </a:r>
            <a:r>
              <a:rPr lang="zh-CN" altLang="en-US" sz="2400" dirty="0">
                <a:latin typeface="+mn-ea"/>
                <a:ea typeface="+mn-ea"/>
              </a:rPr>
              <a:t>聚集在一起构成。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1619223" y="3194921"/>
            <a:ext cx="8133243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指定范围内的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每一个对象</a:t>
            </a:r>
            <a:r>
              <a:rPr lang="zh-CN" altLang="en-US" sz="2400" dirty="0">
                <a:latin typeface="+mn-ea"/>
                <a:ea typeface="+mn-ea"/>
              </a:rPr>
              <a:t>称为这个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集合的元素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Element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725683" y="2016439"/>
            <a:ext cx="5455189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语言</a:t>
            </a:r>
            <a:r>
              <a:rPr lang="zh-CN" altLang="zh-CN" sz="2400" i="1" u="sng" dirty="0">
                <a:solidFill>
                  <a:srgbClr val="080010"/>
                </a:solidFill>
                <a:latin typeface="+mn-ea"/>
                <a:ea typeface="+mn-ea"/>
              </a:rPr>
              <a:t>所有</a:t>
            </a:r>
            <a:r>
              <a:rPr lang="zh-CN" altLang="en-US" sz="2400" i="1" u="sng" dirty="0">
                <a:solidFill>
                  <a:srgbClr val="080010"/>
                </a:solidFill>
                <a:latin typeface="+mn-ea"/>
                <a:ea typeface="+mn-ea"/>
              </a:rPr>
              <a:t>标识符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的聚集</a:t>
            </a:r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1315093" y="1634491"/>
            <a:ext cx="1440195" cy="1368742"/>
          </a:xfrm>
          <a:prstGeom prst="cloudCallout">
            <a:avLst>
              <a:gd name="adj1" fmla="val 140397"/>
              <a:gd name="adj2" fmla="val -8925"/>
            </a:avLst>
          </a:prstGeom>
          <a:solidFill>
            <a:srgbClr val="1157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指定范围</a:t>
            </a:r>
          </a:p>
        </p:txBody>
      </p:sp>
      <p:sp>
        <p:nvSpPr>
          <p:cNvPr id="11273" name="AutoShape 8"/>
          <p:cNvSpPr>
            <a:spLocks noChangeArrowheads="1"/>
          </p:cNvSpPr>
          <p:nvPr/>
        </p:nvSpPr>
        <p:spPr bwMode="auto">
          <a:xfrm>
            <a:off x="8232775" y="1661452"/>
            <a:ext cx="1519691" cy="1224246"/>
          </a:xfrm>
          <a:prstGeom prst="cloudCallout">
            <a:avLst>
              <a:gd name="adj1" fmla="val -207443"/>
              <a:gd name="adj2" fmla="val 6557"/>
            </a:avLst>
          </a:prstGeom>
          <a:solidFill>
            <a:srgbClr val="1157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特定对象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3735208" y="2035599"/>
            <a:ext cx="100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u="sng" dirty="0">
                <a:solidFill>
                  <a:srgbClr val="990033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990033"/>
                </a:solidFill>
                <a:latin typeface="+mn-ea"/>
                <a:ea typeface="+mn-ea"/>
              </a:rPr>
              <a:t>语言</a:t>
            </a:r>
            <a:endParaRPr lang="zh-CN" altLang="en-US" sz="2400" u="sng" dirty="0">
              <a:solidFill>
                <a:srgbClr val="990033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518342" y="2043033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i="1" u="sng" dirty="0">
                <a:solidFill>
                  <a:srgbClr val="0000CC"/>
                </a:solidFill>
                <a:latin typeface="+mn-ea"/>
                <a:ea typeface="+mn-ea"/>
              </a:rPr>
              <a:t>所有标识符</a:t>
            </a:r>
            <a:endParaRPr lang="zh-CN" altLang="en-US" sz="24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500494" y="4570222"/>
            <a:ext cx="913700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+mn-ea"/>
                <a:ea typeface="+mn-ea"/>
              </a:rPr>
              <a:t>例如：元素</a:t>
            </a:r>
            <a:r>
              <a:rPr lang="en-US" altLang="zh-CN" sz="2400" dirty="0" err="1">
                <a:latin typeface="+mn-ea"/>
                <a:ea typeface="+mn-ea"/>
              </a:rPr>
              <a:t>abc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a1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属于</a:t>
            </a:r>
            <a:r>
              <a:rPr lang="zh-CN" altLang="en-US" sz="2400" dirty="0">
                <a:latin typeface="+mn-ea"/>
                <a:ea typeface="+mn-ea"/>
              </a:rPr>
              <a:t>这个集合，元素</a:t>
            </a:r>
            <a:r>
              <a:rPr lang="en-US" altLang="zh-CN" sz="2400" dirty="0">
                <a:latin typeface="+mn-ea"/>
                <a:ea typeface="+mn-ea"/>
              </a:rPr>
              <a:t>3abc</a:t>
            </a:r>
            <a:r>
              <a:rPr lang="zh-CN" altLang="en-US" sz="2400" dirty="0">
                <a:latin typeface="+mn-ea"/>
                <a:ea typeface="+mn-ea"/>
              </a:rPr>
              <a:t>就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不属于</a:t>
            </a:r>
            <a:r>
              <a:rPr lang="zh-CN" altLang="en-US" sz="2400" dirty="0">
                <a:latin typeface="+mn-ea"/>
                <a:ea typeface="+mn-ea"/>
              </a:rPr>
              <a:t>这个集合。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619222" y="3822129"/>
            <a:ext cx="7912344" cy="496611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元素与集合之间是隶属关系，用∈和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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来表示。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19220" y="5268290"/>
            <a:ext cx="9204355" cy="1421928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集合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中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的元素个数称为集合的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基数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(Base Number)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，记为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。</a:t>
            </a:r>
            <a:endParaRPr lang="en-US" altLang="zh-CN" b="1" kern="100" dirty="0">
              <a:solidFill>
                <a:srgbClr val="000000"/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如果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是有限的，则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有限集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(Finite Set)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b="1" kern="100" dirty="0">
              <a:solidFill>
                <a:srgbClr val="000000"/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如果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</a:rPr>
              <a:t>|A|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是是无限的，则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无限集</a:t>
            </a:r>
            <a:r>
              <a:rPr lang="en-US" altLang="zh-CN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(Infinite Set)</a:t>
            </a:r>
            <a:r>
              <a:rPr lang="zh-CN" altLang="zh-CN" b="1" kern="100" dirty="0">
                <a:solidFill>
                  <a:srgbClr val="000000"/>
                </a:solidFill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007482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 autoUpdateAnimBg="0"/>
      <p:bldP spid="11270" grpId="0" autoUpdateAnimBg="0"/>
      <p:bldP spid="11271" grpId="0" autoUpdateAnimBg="0"/>
      <p:bldP spid="11272" grpId="0" animBg="1" autoUpdateAnimBg="0"/>
      <p:bldP spid="11273" grpId="0" animBg="1" autoUpdateAnimBg="0"/>
      <p:bldP spid="2" grpId="0"/>
      <p:bldP spid="3" grpId="0"/>
      <p:bldP spid="4" grpId="0"/>
      <p:bldP spid="14" grpId="0" animBg="1" autoUpdateAnimBg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  </a:t>
            </a:r>
            <a:r>
              <a:rPr lang="zh-CN" altLang="zh-CN" dirty="0"/>
              <a:t>集合的基本概念</a:t>
            </a:r>
            <a:endParaRPr lang="zh-CN" altLang="en-US" dirty="0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704677" y="1237896"/>
            <a:ext cx="5257429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C</a:t>
            </a:r>
            <a:r>
              <a:rPr lang="zh-CN" altLang="zh-CN" sz="2400" u="sng" dirty="0">
                <a:solidFill>
                  <a:srgbClr val="080010"/>
                </a:solidFill>
                <a:latin typeface="+mn-ea"/>
                <a:ea typeface="+mn-ea"/>
              </a:rPr>
              <a:t>语言中</a:t>
            </a:r>
            <a:r>
              <a:rPr lang="zh-CN" altLang="zh-CN" sz="2400" i="1" u="sng" dirty="0">
                <a:solidFill>
                  <a:srgbClr val="080010"/>
                </a:solidFill>
                <a:latin typeface="+mn-ea"/>
                <a:ea typeface="+mn-ea"/>
              </a:rPr>
              <a:t>所有</a:t>
            </a:r>
            <a:r>
              <a:rPr lang="zh-CN" altLang="en-US" sz="2400" i="1" u="sng" dirty="0">
                <a:solidFill>
                  <a:srgbClr val="080010"/>
                </a:solidFill>
                <a:latin typeface="+mn-ea"/>
                <a:ea typeface="+mn-ea"/>
              </a:rPr>
              <a:t>标识符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的聚集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268013" y="1225194"/>
            <a:ext cx="757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u="sng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endParaRPr lang="en-US" altLang="zh-CN" sz="2400" u="sng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21428" y="1232601"/>
            <a:ext cx="3150329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 err="1">
                <a:latin typeface="+mn-ea"/>
                <a:ea typeface="+mn-ea"/>
              </a:rPr>
              <a:t>abc</a:t>
            </a:r>
            <a:r>
              <a:rPr lang="zh-CN" altLang="en-US" sz="2400" dirty="0">
                <a:latin typeface="+mn-ea"/>
                <a:ea typeface="+mn-ea"/>
              </a:rPr>
              <a:t>∈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dirty="0">
                <a:latin typeface="+mn-ea"/>
                <a:ea typeface="+mn-ea"/>
              </a:rPr>
              <a:t>3abc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A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79129" y="1949261"/>
            <a:ext cx="4682621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zh-CN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zh-CN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zh-CN" sz="2400" dirty="0">
                <a:latin typeface="+mn-ea"/>
                <a:ea typeface="+mn-ea"/>
              </a:rPr>
              <a:t>三个数的聚集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641975" y="1919033"/>
            <a:ext cx="2232542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∈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B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723938" y="1249270"/>
            <a:ext cx="2232543" cy="497957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|A|=?,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有限集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723938" y="1973726"/>
            <a:ext cx="2232543" cy="497957"/>
          </a:xfrm>
          <a:prstGeom prst="rect">
            <a:avLst/>
          </a:prstGeom>
          <a:solidFill>
            <a:srgbClr val="00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|B|=3,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有限集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325049" y="4572794"/>
            <a:ext cx="10360330" cy="1569660"/>
          </a:xfrm>
          <a:prstGeom prst="rect">
            <a:avLst/>
          </a:prstGeom>
          <a:solidFill>
            <a:srgbClr val="1157AB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常用固定的集合符号：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自然数集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</a:t>
            </a: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有理数集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Q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整数集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Z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  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正</a:t>
            </a:r>
            <a:r>
              <a:rPr lang="zh-CN" altLang="zh-CN" sz="2400" dirty="0">
                <a:solidFill>
                  <a:srgbClr val="FFFF00"/>
                </a:solidFill>
                <a:latin typeface="+mn-ea"/>
                <a:ea typeface="+mn-ea"/>
              </a:rPr>
              <a:t>整数集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rgbClr val="FFFF00"/>
                </a:solidFill>
                <a:latin typeface="+mn-ea"/>
                <a:ea typeface="+mn-ea"/>
              </a:rPr>
              <a:t>Z</a:t>
            </a:r>
            <a:r>
              <a:rPr lang="en-US" altLang="zh-CN" sz="2400" baseline="30000" dirty="0">
                <a:solidFill>
                  <a:srgbClr val="FFFF00"/>
                </a:solidFill>
                <a:latin typeface="+mn-ea"/>
                <a:ea typeface="+mn-ea"/>
              </a:rPr>
              <a:t>+</a:t>
            </a: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）</a:t>
            </a:r>
            <a:endParaRPr lang="en-US" altLang="zh-CN" sz="2400" dirty="0">
              <a:solidFill>
                <a:srgbClr val="FFFF00"/>
              </a:solidFill>
              <a:latin typeface="+mn-ea"/>
              <a:ea typeface="+mn-ea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实数集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R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              </a:t>
            </a:r>
            <a:r>
              <a:rPr lang="zh-CN" altLang="zh-CN" sz="2400" dirty="0">
                <a:solidFill>
                  <a:schemeClr val="bg1"/>
                </a:solidFill>
                <a:latin typeface="+mn-ea"/>
                <a:ea typeface="+mn-ea"/>
              </a:rPr>
              <a:t>复数集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……</a:t>
            </a:r>
            <a:endParaRPr lang="zh-CN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325049" y="3033689"/>
            <a:ext cx="10360330" cy="1089529"/>
          </a:xfrm>
          <a:prstGeom prst="rect">
            <a:avLst/>
          </a:prstGeom>
          <a:solidFill>
            <a:srgbClr val="74B836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通常用带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不带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标号的</a:t>
            </a:r>
            <a:r>
              <a:rPr lang="zh-CN" altLang="en-US" sz="2400" kern="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大写字母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 A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 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...X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Y...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表示集合；</a:t>
            </a:r>
          </a:p>
          <a:p>
            <a:pPr marL="0" indent="0" eaLnBrk="1" fontAlgn="ctr" hangingPunct="1">
              <a:lnSpc>
                <a:spcPct val="130000"/>
              </a:lnSpc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通常用带（不带）标号的</a:t>
            </a:r>
            <a:r>
              <a:rPr lang="zh-CN" altLang="en-US" sz="2400" kern="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小写字母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400" kern="0" baseline="-250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...x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y...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表示元素。</a:t>
            </a:r>
          </a:p>
        </p:txBody>
      </p:sp>
    </p:spTree>
    <p:extLst>
      <p:ext uri="{BB962C8B-B14F-4D97-AF65-F5344CB8AC3E}">
        <p14:creationId xmlns:p14="http://schemas.microsoft.com/office/powerpoint/2010/main" val="1482176689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uild="p" autoUpdateAnimBg="0"/>
      <p:bldP spid="11" grpId="0" build="p" autoUpdateAnimBg="0"/>
      <p:bldP spid="14" grpId="0" build="p" autoUpdateAnimBg="0"/>
      <p:bldP spid="15" grpId="0" animBg="1"/>
      <p:bldP spid="17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1.1.1 </a:t>
            </a:r>
            <a:r>
              <a:rPr lang="zh-CN" altLang="en-US" dirty="0"/>
              <a:t>集合的表示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6175" y="1372394"/>
            <a:ext cx="10515600" cy="457464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/>
              <a:t>  </a:t>
            </a:r>
            <a:r>
              <a:rPr lang="zh-CN" altLang="en-US" sz="2400" b="1" dirty="0">
                <a:solidFill>
                  <a:schemeClr val="tx1"/>
                </a:solidFill>
              </a:rPr>
              <a:t>集合是由它所包含的元素完全确定的，为了表示一个集合，通常有：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列举法（显式法）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描述法（隐式法）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归纳法 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递归指定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 文氏图</a:t>
            </a:r>
          </a:p>
        </p:txBody>
      </p:sp>
    </p:spTree>
    <p:extLst>
      <p:ext uri="{BB962C8B-B14F-4D97-AF65-F5344CB8AC3E}">
        <p14:creationId xmlns:p14="http://schemas.microsoft.com/office/powerpoint/2010/main" val="2441756774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4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、列举法（显式法）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6151" y="1053068"/>
            <a:ext cx="11220450" cy="639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－－列出集合中全部元素或部分元素</a:t>
            </a:r>
            <a:r>
              <a:rPr lang="zh-CN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且能看出其它元素规律的方法叫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列举法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946151" y="1722172"/>
            <a:ext cx="9217025" cy="4979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400" b="1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例如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B = {0, 1, 4, …, n</a:t>
            </a:r>
            <a:r>
              <a:rPr lang="en-US" sz="24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, …}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946151" y="2330651"/>
            <a:ext cx="69135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适用场景：</a:t>
            </a:r>
          </a:p>
          <a:p>
            <a:pPr lvl="1" algn="l" eaLnBrk="1" hangingPunct="1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一个集合仅含有限个元素</a:t>
            </a:r>
          </a:p>
          <a:p>
            <a:pPr lvl="1" algn="l" eaLnBrk="1" hangingPunct="1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一个集合的元素之间有明显规律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46151" y="3862211"/>
            <a:ext cx="11201400" cy="271316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spcBef>
                <a:spcPct val="20000"/>
              </a:spcBef>
              <a:buSzPct val="8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优缺点：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是一种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显式表示法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，具有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直观性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；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</a:rPr>
              <a:t>（优点）</a:t>
            </a:r>
            <a:endParaRPr lang="en-US" altLang="zh-CN" sz="2400" b="1" dirty="0">
              <a:solidFill>
                <a:srgbClr val="0000CC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对某些集合，列出其所有的元素是不可能的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；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（缺点）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u"/>
            </a:pP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从计算机的角度看，显示法是一种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静态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表示方法，如果同时将所有的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元素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都输入到计算机中，将占据大量的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内存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。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（缺点）</a:t>
            </a:r>
          </a:p>
        </p:txBody>
      </p:sp>
    </p:spTree>
    <p:extLst>
      <p:ext uri="{BB962C8B-B14F-4D97-AF65-F5344CB8AC3E}">
        <p14:creationId xmlns:p14="http://schemas.microsoft.com/office/powerpoint/2010/main" val="172190148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build="p" autoUpdateAnimBg="0"/>
      <p:bldP spid="15365" grpId="0" autoUpdateAnimBg="0"/>
      <p:bldP spid="15366" grpId="0" autoUpdateAnimBg="0"/>
      <p:bldP spid="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、描述法（隐式法）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1" y="1072914"/>
            <a:ext cx="11269834" cy="18768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通过刻画集合中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元素所具备的某种特性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来表示集合的方法称为</a:t>
            </a:r>
            <a:r>
              <a:rPr lang="zh-CN" alt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描述法</a:t>
            </a: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（隐式法）</a:t>
            </a:r>
            <a:r>
              <a:rPr lang="zh-CN" altLang="en-US" sz="2400" b="1" dirty="0"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一般表示方法：</a:t>
            </a:r>
            <a:endParaRPr lang="en-US" altLang="zh-CN" sz="24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                                         A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＝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x|</a:t>
            </a:r>
            <a:r>
              <a:rPr lang="en-US" altLang="zh-CN" sz="2400" b="1" u="sng" dirty="0" err="1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lang="en-US" altLang="zh-CN" sz="24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(x)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413" name="AutoShape 4"/>
          <p:cNvSpPr>
            <a:spLocks noChangeArrowheads="1"/>
          </p:cNvSpPr>
          <p:nvPr/>
        </p:nvSpPr>
        <p:spPr bwMode="auto">
          <a:xfrm>
            <a:off x="3425785" y="2026133"/>
            <a:ext cx="1727600" cy="574808"/>
          </a:xfrm>
          <a:prstGeom prst="cloudCallout">
            <a:avLst>
              <a:gd name="adj1" fmla="val 83100"/>
              <a:gd name="adj2" fmla="val 23915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2"/>
                </a:solidFill>
                <a:latin typeface="+mn-ea"/>
                <a:ea typeface="+mn-ea"/>
              </a:rPr>
              <a:t>代表元</a:t>
            </a:r>
          </a:p>
        </p:txBody>
      </p:sp>
      <p:sp>
        <p:nvSpPr>
          <p:cNvPr id="17414" name="AutoShape 5"/>
          <p:cNvSpPr>
            <a:spLocks noChangeArrowheads="1"/>
          </p:cNvSpPr>
          <p:nvPr/>
        </p:nvSpPr>
        <p:spPr bwMode="auto">
          <a:xfrm>
            <a:off x="9128499" y="1510759"/>
            <a:ext cx="2437941" cy="1090182"/>
          </a:xfrm>
          <a:prstGeom prst="cloudCallout">
            <a:avLst>
              <a:gd name="adj1" fmla="val -118520"/>
              <a:gd name="adj2" fmla="val 39652"/>
            </a:avLst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所具有的性质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6275" y="2592212"/>
            <a:ext cx="10591800" cy="112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cs typeface="Times New Roman" panose="02020603050405020304" pitchFamily="18" charset="0"/>
              </a:rPr>
              <a:t>例如：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A = {</a:t>
            </a:r>
            <a:r>
              <a:rPr lang="en-US" altLang="zh-CN" sz="2400" kern="0" dirty="0" err="1">
                <a:latin typeface="+mn-ea"/>
                <a:cs typeface="Times New Roman" panose="02020603050405020304" pitchFamily="18" charset="0"/>
              </a:rPr>
              <a:t>x|x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是“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discrete mathematics”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中的所有字母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}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+mn-ea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  <a:defRPr/>
            </a:pP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            （</a:t>
            </a:r>
            <a:r>
              <a:rPr lang="en-US" altLang="zh-CN" sz="2400" kern="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0" dirty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M={x|1</a:t>
            </a:r>
            <a:r>
              <a:rPr lang="en-US" altLang="zh-CN" sz="2400" dirty="0"/>
              <a:t>≤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≤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被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整除，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latin typeface="+mn-ea"/>
                <a:cs typeface="Times New Roman" panose="02020603050405020304" pitchFamily="18" charset="0"/>
              </a:rPr>
              <a:t>∈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Z}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400" kern="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4050" y="3784718"/>
            <a:ext cx="84603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适用场景：</a:t>
            </a:r>
          </a:p>
          <a:p>
            <a:pPr lvl="1" algn="l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一个集合含有很多或无穷多个元素；</a:t>
            </a:r>
          </a:p>
          <a:p>
            <a:pPr lvl="1" algn="l">
              <a:buClrTx/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一个集合的元素之间有容易刻画的共同特征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711028" y="5302267"/>
            <a:ext cx="1139365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优缺点：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pPr eaLnBrk="1" hangingPunct="1">
              <a:buClrTx/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latin typeface="+mn-ea"/>
              </a:rPr>
              <a:t>不要求列出集合中全部元素，而只要给出该集合中元素的特性；</a:t>
            </a:r>
            <a:r>
              <a:rPr lang="zh-CN" altLang="en-US" sz="2400" kern="0" dirty="0">
                <a:solidFill>
                  <a:srgbClr val="0000FF"/>
                </a:solidFill>
                <a:latin typeface="+mn-ea"/>
              </a:rPr>
              <a:t>（优点）</a:t>
            </a:r>
            <a:endParaRPr lang="en-US" altLang="zh-CN" sz="2400" kern="0" dirty="0">
              <a:solidFill>
                <a:srgbClr val="0000FF"/>
              </a:solidFill>
              <a:latin typeface="+mn-ea"/>
            </a:endParaRPr>
          </a:p>
          <a:p>
            <a:pPr eaLnBrk="1" hangingPunct="1">
              <a:buClrTx/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latin typeface="+mn-ea"/>
              </a:rPr>
              <a:t>有时候元素的特性不易发现。</a:t>
            </a:r>
            <a:r>
              <a:rPr lang="zh-CN" altLang="en-US" sz="2400" kern="0" dirty="0">
                <a:solidFill>
                  <a:srgbClr val="0000FF"/>
                </a:solidFill>
                <a:latin typeface="+mn-ea"/>
              </a:rPr>
              <a:t>（缺点）</a:t>
            </a:r>
          </a:p>
        </p:txBody>
      </p:sp>
    </p:spTree>
    <p:extLst>
      <p:ext uri="{BB962C8B-B14F-4D97-AF65-F5344CB8AC3E}">
        <p14:creationId xmlns:p14="http://schemas.microsoft.com/office/powerpoint/2010/main" val="2950031148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  <p:bldP spid="17414" grpId="0" animBg="1" autoUpdateAnimBg="0"/>
      <p:bldP spid="7" grpId="0" build="p" autoUpdateAnimBg="0" advAuto="0"/>
      <p:bldP spid="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158415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05605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1069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592322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29725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5313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</a:t>
            </a:r>
            <a:r>
              <a:rPr lang="zh-CN" altLang="en-US"/>
              <a:t>、归纳法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068389"/>
            <a:ext cx="8681383" cy="2514600"/>
          </a:xfrm>
          <a:noFill/>
        </p:spPr>
        <p:txBody>
          <a:bodyPr vert="horz" lIns="0" tIns="0" rIns="0" bIns="0" rtlCol="0"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归纳法</a:t>
            </a:r>
            <a:r>
              <a:rPr lang="zh-CN" altLang="en-US" dirty="0"/>
              <a:t>是通过归纳定义集合，主要由三部分组成：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第一部分：</a:t>
            </a:r>
            <a:r>
              <a:rPr lang="zh-CN" altLang="en-US" dirty="0">
                <a:solidFill>
                  <a:srgbClr val="FF0000"/>
                </a:solidFill>
              </a:rPr>
              <a:t>基础。</a:t>
            </a:r>
            <a:r>
              <a:rPr lang="zh-CN" altLang="en-US" dirty="0"/>
              <a:t>指出某些最基本的元素属于某集合；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第二部分：</a:t>
            </a:r>
            <a:r>
              <a:rPr lang="zh-CN" altLang="en-US" dirty="0">
                <a:solidFill>
                  <a:srgbClr val="FF0000"/>
                </a:solidFill>
              </a:rPr>
              <a:t>归纳。</a:t>
            </a:r>
            <a:r>
              <a:rPr lang="zh-CN" altLang="en-US" dirty="0"/>
              <a:t>指出由基本元素造出新元素的方法；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第三部分：</a:t>
            </a:r>
            <a:r>
              <a:rPr lang="zh-CN" altLang="en-US" dirty="0">
                <a:solidFill>
                  <a:srgbClr val="FF0000"/>
                </a:solidFill>
              </a:rPr>
              <a:t>极小性。</a:t>
            </a:r>
            <a:r>
              <a:rPr lang="zh-CN" altLang="en-US" dirty="0"/>
              <a:t>指出该集合的界限。</a:t>
            </a:r>
          </a:p>
        </p:txBody>
      </p:sp>
      <p:sp>
        <p:nvSpPr>
          <p:cNvPr id="19461" name="AutoShape 4"/>
          <p:cNvSpPr>
            <a:spLocks noChangeArrowheads="1"/>
          </p:cNvSpPr>
          <p:nvPr/>
        </p:nvSpPr>
        <p:spPr bwMode="auto">
          <a:xfrm>
            <a:off x="820828" y="3582989"/>
            <a:ext cx="10515600" cy="231228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765E00"/>
              </a:gs>
              <a:gs pos="50000">
                <a:srgbClr val="FFCC00"/>
              </a:gs>
              <a:gs pos="100000">
                <a:srgbClr val="765E00"/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注意：第一部分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第二部分</a:t>
            </a:r>
            <a:r>
              <a:rPr lang="zh-CN" altLang="en-US" sz="2400" dirty="0">
                <a:latin typeface="+mn-ea"/>
                <a:ea typeface="+mn-ea"/>
              </a:rPr>
              <a:t>指出一个集合</a:t>
            </a:r>
            <a:r>
              <a:rPr lang="zh-CN" altLang="en-US" sz="2400" dirty="0">
                <a:solidFill>
                  <a:srgbClr val="333399"/>
                </a:solidFill>
                <a:latin typeface="+mn-ea"/>
                <a:ea typeface="+mn-ea"/>
              </a:rPr>
              <a:t>至少包括的元素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第三部分</a:t>
            </a:r>
            <a:r>
              <a:rPr lang="zh-CN" altLang="en-US" sz="2400" dirty="0">
                <a:latin typeface="+mn-ea"/>
                <a:ea typeface="+mn-ea"/>
              </a:rPr>
              <a:t>指出一个集合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至多要包含的元素</a:t>
            </a:r>
            <a:endParaRPr lang="zh-CN" altLang="en-US" sz="2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build="p" autoUpdateAnimBg="0" advAuto="0"/>
      <p:bldP spid="19461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例如</a:t>
            </a:r>
            <a:endParaRPr lang="en-US" altLang="zh-CN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88817" y="1067594"/>
            <a:ext cx="9906000" cy="4025244"/>
          </a:xfrm>
        </p:spPr>
        <p:txBody>
          <a:bodyPr/>
          <a:lstStyle/>
          <a:p>
            <a:pPr marL="685937" indent="-685937">
              <a:buNone/>
            </a:pPr>
            <a:r>
              <a:rPr lang="zh-CN" altLang="en-US" dirty="0">
                <a:solidFill>
                  <a:srgbClr val="0000FF"/>
                </a:solidFill>
              </a:rPr>
              <a:t>集合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按如下方式定义：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都是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中的元素；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）如果</a:t>
            </a:r>
            <a:r>
              <a:rPr lang="en-US" altLang="zh-CN" dirty="0">
                <a:solidFill>
                  <a:schemeClr val="tx1"/>
                </a:solidFill>
              </a:rPr>
              <a:t>a, b</a:t>
            </a:r>
            <a:r>
              <a:rPr lang="zh-CN" altLang="en-US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中的元素，则</a:t>
            </a:r>
            <a:r>
              <a:rPr lang="en-US" altLang="zh-CN" dirty="0">
                <a:solidFill>
                  <a:schemeClr val="tx1"/>
                </a:solidFill>
              </a:rPr>
              <a:t>ab, </a:t>
            </a:r>
            <a:r>
              <a:rPr lang="en-US" altLang="zh-CN" dirty="0" err="1">
                <a:solidFill>
                  <a:schemeClr val="tx1"/>
                </a:solidFill>
              </a:rPr>
              <a:t>ba</a:t>
            </a:r>
            <a:r>
              <a:rPr lang="zh-CN" altLang="en-US" dirty="0">
                <a:solidFill>
                  <a:schemeClr val="tx1"/>
                </a:solidFill>
              </a:rPr>
              <a:t>也是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中的元素；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rgbClr val="FF0000"/>
                </a:solidFill>
              </a:rPr>
              <a:t>有限次</a:t>
            </a:r>
            <a:r>
              <a:rPr lang="zh-CN" altLang="en-US" dirty="0">
                <a:solidFill>
                  <a:schemeClr val="tx1"/>
                </a:solidFill>
              </a:rPr>
              <a:t>使用</a:t>
            </a:r>
            <a:r>
              <a:rPr lang="en-US" altLang="zh-CN" dirty="0">
                <a:solidFill>
                  <a:schemeClr val="tx1"/>
                </a:solidFill>
              </a:rPr>
              <a:t>(1)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(2)</a:t>
            </a:r>
            <a:r>
              <a:rPr lang="zh-CN" altLang="en-US" dirty="0">
                <a:solidFill>
                  <a:schemeClr val="tx1"/>
                </a:solidFill>
              </a:rPr>
              <a:t>后所得到的字符串都是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中的元素。</a:t>
            </a:r>
          </a:p>
          <a:p>
            <a:pPr marL="685937" indent="-685937">
              <a:buNone/>
            </a:pPr>
            <a:r>
              <a:rPr lang="zh-CN" altLang="en-US" dirty="0">
                <a:solidFill>
                  <a:schemeClr val="tx1"/>
                </a:solidFill>
              </a:rPr>
              <a:t>试指出其定义方式，并举出集合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中的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个元素。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91992" y="4344194"/>
            <a:ext cx="8210862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685937" indent="-685937" eaLnBrk="1" hangingPunct="1">
              <a:buNone/>
              <a:defRPr/>
            </a:pP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显然，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0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00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101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等都是</a:t>
            </a:r>
            <a:r>
              <a:rPr lang="en-US" altLang="zh-CN" sz="2400" kern="0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C00000"/>
                </a:solidFill>
                <a:latin typeface="+mn-ea"/>
              </a:rPr>
              <a:t>中的元素。</a:t>
            </a:r>
          </a:p>
        </p:txBody>
      </p:sp>
    </p:spTree>
    <p:extLst>
      <p:ext uri="{BB962C8B-B14F-4D97-AF65-F5344CB8AC3E}">
        <p14:creationId xmlns:p14="http://schemas.microsoft.com/office/powerpoint/2010/main" val="24866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、递归指定集合法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3308" y="1077192"/>
            <a:ext cx="9525000" cy="1001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递归指定集合法是通过</a:t>
            </a:r>
            <a:r>
              <a:rPr lang="zh-CN" altLang="en-US" dirty="0">
                <a:solidFill>
                  <a:srgbClr val="FF0000"/>
                </a:solidFill>
              </a:rPr>
              <a:t>计算规则</a:t>
            </a:r>
            <a:r>
              <a:rPr lang="zh-CN" altLang="en-US" dirty="0"/>
              <a:t>定义集合中的元素的方法。</a:t>
            </a: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823308" y="1905794"/>
            <a:ext cx="9525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例如：</a:t>
            </a:r>
            <a:r>
              <a:rPr lang="en-US" altLang="zh-CN" sz="2400" dirty="0">
                <a:solidFill>
                  <a:srgbClr val="9900CC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设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0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</a:p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i+1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3a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i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0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indent="-324000" algn="l" ea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定义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{a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...}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err="1"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| k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0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29702" name="矩形 1"/>
          <p:cNvSpPr>
            <a:spLocks noChangeArrowheads="1"/>
          </p:cNvSpPr>
          <p:nvPr/>
        </p:nvSpPr>
        <p:spPr bwMode="auto">
          <a:xfrm>
            <a:off x="839183" y="3923599"/>
            <a:ext cx="9067800" cy="1130246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就是用递归指定集合法定义的，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根据给定的计算规则，集合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S = {3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…, 3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 …}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8478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 autoUpdateAnimBg="0" advAuto="0"/>
      <p:bldP spid="21509" grpId="0" build="p" autoUpdateAnimBg="0" advAuto="0"/>
      <p:bldP spid="297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5</a:t>
            </a:r>
            <a:r>
              <a:rPr lang="zh-CN" altLang="en-US"/>
              <a:t>、文氏图解法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1775" y="1372394"/>
            <a:ext cx="11125200" cy="125933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文氏图解法</a:t>
            </a:r>
            <a:r>
              <a:rPr lang="zh-CN" altLang="en-US" dirty="0"/>
              <a:t>是一种利用平面上点的集合作成的对集合的图解。一般用平面上的</a:t>
            </a:r>
            <a:r>
              <a:rPr lang="zh-CN" altLang="en-US" dirty="0">
                <a:solidFill>
                  <a:srgbClr val="0000FF"/>
                </a:solidFill>
              </a:rPr>
              <a:t>圆形或方形</a:t>
            </a:r>
            <a:r>
              <a:rPr lang="zh-CN" altLang="en-US" dirty="0">
                <a:solidFill>
                  <a:schemeClr val="tx1"/>
                </a:solidFill>
              </a:rPr>
              <a:t>表示一个集合。 </a:t>
            </a:r>
          </a:p>
        </p:txBody>
      </p:sp>
      <p:sp>
        <p:nvSpPr>
          <p:cNvPr id="22533" name="Rectangle 4" descr="深色上对角线"/>
          <p:cNvSpPr>
            <a:spLocks noChangeArrowheads="1"/>
          </p:cNvSpPr>
          <p:nvPr/>
        </p:nvSpPr>
        <p:spPr bwMode="auto">
          <a:xfrm>
            <a:off x="2528132" y="3045636"/>
            <a:ext cx="2046761" cy="182446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1">
                <a:solidFill>
                  <a:srgbClr val="FF0000"/>
                </a:solidFill>
                <a:latin typeface="+mn-ea"/>
                <a:ea typeface="+mn-ea"/>
              </a:rPr>
              <a:t>A</a:t>
            </a:r>
          </a:p>
        </p:txBody>
      </p:sp>
      <p:sp>
        <p:nvSpPr>
          <p:cNvPr id="22534" name="Oval 5" descr="深色上对角线"/>
          <p:cNvSpPr>
            <a:spLocks noChangeArrowheads="1"/>
          </p:cNvSpPr>
          <p:nvPr/>
        </p:nvSpPr>
        <p:spPr bwMode="auto">
          <a:xfrm>
            <a:off x="5794375" y="2972594"/>
            <a:ext cx="2064228" cy="1945138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3201">
                <a:solidFill>
                  <a:srgbClr val="FF0000"/>
                </a:solidFill>
                <a:latin typeface="+mn-ea"/>
                <a:ea typeface="+mn-ea"/>
              </a:rPr>
              <a:t>A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460375" y="5284001"/>
            <a:ext cx="10515600" cy="1251304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765E00"/>
              </a:gs>
              <a:gs pos="50000">
                <a:srgbClr val="FFCC00"/>
              </a:gs>
              <a:gs pos="100000">
                <a:srgbClr val="765E00"/>
              </a:gs>
            </a:gsLst>
            <a:lin ang="5400000" scaled="1"/>
          </a:gradFill>
          <a:ln w="12700">
            <a:solidFill>
              <a:srgbClr val="003300"/>
            </a:solidFill>
            <a:round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注意：</a:t>
            </a:r>
            <a:r>
              <a:rPr lang="zh-CN" altLang="en-US" sz="2400" dirty="0">
                <a:latin typeface="+mn-ea"/>
                <a:ea typeface="+mn-ea"/>
              </a:rPr>
              <a:t>对任意给定的集合，可以根据具体要求选择恰当的表示方法。 </a:t>
            </a: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D197E8BA-37FF-4EE1-AEF2-CC6785907617}"/>
              </a:ext>
            </a:extLst>
          </p:cNvPr>
          <p:cNvSpPr/>
          <p:nvPr/>
        </p:nvSpPr>
        <p:spPr>
          <a:xfrm>
            <a:off x="8308975" y="2058194"/>
            <a:ext cx="2209800" cy="1600200"/>
          </a:xfrm>
          <a:prstGeom prst="cloudCallout">
            <a:avLst>
              <a:gd name="adj1" fmla="val -79946"/>
              <a:gd name="adj2" fmla="val 15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itchFamily="34" charset="0"/>
              </a:rPr>
              <a:t>可直观地看出集合间的关系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50199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 autoUpdateAnimBg="0"/>
      <p:bldP spid="22533" grpId="0" animBg="1" autoUpdateAnimBg="0"/>
      <p:bldP spid="22534" grpId="0" animBg="1" autoUpdateAnimBg="0"/>
      <p:bldP spid="9" grpId="0" animBg="1" autoUpdateAnimBg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4"/>
            <a:ext cx="10755156" cy="5639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下列集合表示中属于叙述法的是（   ）</a:t>
            </a:r>
          </a:p>
          <a:p>
            <a:endParaRPr lang="en-US" altLang="zh-CN" dirty="0"/>
          </a:p>
          <a:p>
            <a:r>
              <a:rPr lang="en-US" altLang="zh-CN" dirty="0"/>
              <a:t>A.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A={1,3,5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2n+1,…}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dirty="0"/>
              <a:t>B.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A={2k+1|k∈</a:t>
            </a:r>
            <a:r>
              <a:rPr lang="en-US" altLang="zh-CN" dirty="0">
                <a:latin typeface="Castellar" panose="020A0402060406010301" pitchFamily="18" charset="0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}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dirty="0"/>
              <a:t>C.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A={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x|x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=2k+1,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k∈</a:t>
            </a:r>
            <a:r>
              <a:rPr lang="en-US" altLang="zh-CN" dirty="0" err="1">
                <a:latin typeface="Castellar" panose="020A0402060406010301" pitchFamily="18" charset="0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}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34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主观题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3"/>
            <a:ext cx="10755156" cy="2215735"/>
          </a:xfrm>
        </p:spPr>
        <p:txBody>
          <a:bodyPr/>
          <a:lstStyle/>
          <a:p>
            <a:pPr marL="0" indent="0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请分别用枚举法、叙述法和递归法来表示小于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的偶数的集合。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51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43931" y="0"/>
            <a:ext cx="8542728" cy="1143265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元素与集合</a:t>
            </a:r>
          </a:p>
        </p:txBody>
      </p:sp>
      <p:pic>
        <p:nvPicPr>
          <p:cNvPr id="38916" name="Picture 5" descr="图片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17" y="1773650"/>
            <a:ext cx="3386923" cy="336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9"/>
          <p:cNvSpPr txBox="1">
            <a:spLocks noChangeArrowheads="1"/>
          </p:cNvSpPr>
          <p:nvPr/>
        </p:nvSpPr>
        <p:spPr bwMode="auto">
          <a:xfrm>
            <a:off x="1105464" y="1702805"/>
            <a:ext cx="7922962" cy="37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25475" indent="-625475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 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集合的元素具有的性质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无序性：元素列出的顺序无关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互异性：集合的每个元素只计数一次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确定性：对任何元素和集合都能确定</a:t>
            </a:r>
            <a:endParaRPr lang="en-US" altLang="zh-CN" sz="2400" dirty="0">
              <a:solidFill>
                <a:srgbClr val="33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这个元素是否该集合的元素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任意性：集合的元素也可以是集合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zh-CN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．元素与集合的关系</a:t>
            </a:r>
          </a:p>
          <a:p>
            <a:pPr marL="834113" indent="-834113"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隶属关系：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</a:t>
            </a:r>
            <a:endParaRPr lang="zh-CN" altLang="en-US" sz="2400" dirty="0">
              <a:solidFill>
                <a:srgbClr val="33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34113" indent="-834113" algn="l" defTabSz="1219414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zh-CN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33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．集合的树型层次结构</a:t>
            </a:r>
          </a:p>
        </p:txBody>
      </p:sp>
      <p:sp>
        <p:nvSpPr>
          <p:cNvPr id="38918" name="Rectangle 10"/>
          <p:cNvSpPr>
            <a:spLocks noChangeArrowheads="1"/>
          </p:cNvSpPr>
          <p:nvPr/>
        </p:nvSpPr>
        <p:spPr bwMode="auto">
          <a:xfrm>
            <a:off x="8044314" y="5517840"/>
            <a:ext cx="1342345" cy="36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defTabSz="12194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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, 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</a:t>
            </a: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284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3"/>
            <a:ext cx="10755156" cy="4745730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A={a,{b},{{c}}}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，下列结论正确的是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685920" indent="-685920">
              <a:buAutoNum type="alphaUcPeriod"/>
            </a:pP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{a}∈A</a:t>
            </a:r>
          </a:p>
          <a:p>
            <a:pPr marL="685920" indent="-685920">
              <a:buFont typeface="Wingdings" pitchFamily="2" charset="2"/>
              <a:buAutoNum type="alphaUcPeriod"/>
            </a:pP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{b}∈A</a:t>
            </a:r>
          </a:p>
          <a:p>
            <a:pPr marL="685920" indent="-685920">
              <a:buFont typeface="Wingdings" pitchFamily="2" charset="2"/>
              <a:buAutoNum type="alphaUcPeriod"/>
            </a:pPr>
            <a:r>
              <a:rPr lang="en-US" altLang="zh-CN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{c} ∈A</a:t>
            </a: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685920" indent="-685920">
              <a:buAutoNum type="alphaUcPeriod"/>
            </a:pPr>
            <a:endParaRPr lang="zh-CN" altLang="en-US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4600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</a:t>
            </a:r>
            <a:r>
              <a:rPr lang="zh-CN" altLang="en-US"/>
              <a:t>集合相等</a:t>
            </a:r>
            <a:endParaRPr lang="en-US" altLang="zh-CN"/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699039" y="1172172"/>
            <a:ext cx="11419936" cy="153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设集合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{x|(x-1)(x-2)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x∈R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400" dirty="0" err="1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x|x∈Z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＜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＜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3}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，试判断它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们是否是相同集合。</a:t>
            </a:r>
            <a:endParaRPr lang="en-US" altLang="zh-CN" sz="2400" dirty="0"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7030A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解</a:t>
            </a:r>
            <a:r>
              <a:rPr lang="en-US" altLang="zh-CN" sz="2400" dirty="0">
                <a:solidFill>
                  <a:srgbClr val="7030A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因为集合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，所以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是相同的集合。</a:t>
            </a: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670463" y="3029405"/>
            <a:ext cx="10555458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ea typeface="+mn-ea"/>
              </a:rPr>
              <a:t>把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zh-CN" sz="2400" dirty="0">
                <a:latin typeface="+mn-ea"/>
                <a:ea typeface="+mn-ea"/>
              </a:rPr>
              <a:t>这种元素</a:t>
            </a:r>
            <a:r>
              <a:rPr lang="zh-CN" altLang="en-US" sz="2400" dirty="0">
                <a:latin typeface="+mn-ea"/>
                <a:ea typeface="+mn-ea"/>
              </a:rPr>
              <a:t>完全</a:t>
            </a:r>
            <a:r>
              <a:rPr lang="zh-CN" altLang="zh-CN" sz="2400" dirty="0">
                <a:latin typeface="+mn-ea"/>
                <a:ea typeface="+mn-ea"/>
              </a:rPr>
              <a:t>相同的两个集合称为</a:t>
            </a:r>
            <a:r>
              <a:rPr lang="zh-CN" altLang="zh-CN" sz="2400" dirty="0">
                <a:solidFill>
                  <a:srgbClr val="C00000"/>
                </a:solidFill>
                <a:latin typeface="+mn-ea"/>
                <a:ea typeface="+mn-ea"/>
              </a:rPr>
              <a:t>相等的集合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，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记为</a:t>
            </a: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A=B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04692" y="3886994"/>
            <a:ext cx="10287000" cy="1052596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None/>
              <a:defRPr/>
            </a:pP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（外延性原理）</a:t>
            </a:r>
            <a:endParaRPr lang="en-US" altLang="zh-CN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  <a:p>
            <a:pPr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＝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当且仅当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具有相同的元素，否则，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itchFamily="18" charset="2"/>
              </a:rPr>
              <a:t>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36775" y="5649165"/>
            <a:ext cx="8756252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在例</a:t>
            </a:r>
            <a:r>
              <a:rPr lang="en-US" altLang="zh-CN" sz="2400" dirty="0">
                <a:solidFill>
                  <a:srgbClr val="080010"/>
                </a:solidFill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中，可以看出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中的每个元素都是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中的元素，</a:t>
            </a:r>
            <a:r>
              <a:rPr lang="zh-CN" altLang="en-US" sz="2400" dirty="0">
                <a:solidFill>
                  <a:srgbClr val="002060"/>
                </a:solidFill>
                <a:latin typeface="+mn-ea"/>
                <a:ea typeface="+mn-ea"/>
              </a:rPr>
              <a:t>此时称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的子集。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B8C456-6C8A-4CF5-95CB-C1003E8CDD96}"/>
              </a:ext>
            </a:extLst>
          </p:cNvPr>
          <p:cNvGrpSpPr/>
          <p:nvPr/>
        </p:nvGrpSpPr>
        <p:grpSpPr>
          <a:xfrm>
            <a:off x="231775" y="5440607"/>
            <a:ext cx="1676400" cy="1248114"/>
            <a:chOff x="231775" y="5440607"/>
            <a:chExt cx="1676400" cy="1248114"/>
          </a:xfrm>
        </p:grpSpPr>
        <p:sp>
          <p:nvSpPr>
            <p:cNvPr id="2" name="椭圆 1"/>
            <p:cNvSpPr/>
            <p:nvPr/>
          </p:nvSpPr>
          <p:spPr>
            <a:xfrm>
              <a:off x="231775" y="5440607"/>
              <a:ext cx="1676400" cy="12481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0375" y="5569364"/>
              <a:ext cx="1143000" cy="990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n-ea"/>
                </a:rPr>
                <a:t>引出</a:t>
              </a:r>
              <a:endParaRPr lang="en-US" altLang="zh-CN" b="1" dirty="0">
                <a:solidFill>
                  <a:srgbClr val="002060"/>
                </a:solidFill>
                <a:latin typeface="+mn-ea"/>
              </a:endParaRPr>
            </a:p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n-ea"/>
                </a:rPr>
                <a:t>新定义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738216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utoUpdateAnimBg="0"/>
      <p:bldP spid="8" grpId="0" animBg="1" autoUpdateAnimBg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4"/>
            <a:ext cx="10755156" cy="3226246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集合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{1,2,3,3}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{1,2,2,3}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是否相等？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相等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B.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不相等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05466" y="4005992"/>
            <a:ext cx="9699322" cy="206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根据互异性，</a:t>
            </a:r>
            <a:r>
              <a:rPr lang="en-US" altLang="zh-CN" sz="4268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{1,2,3,3}= {1,2,3}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        {1,2,2,3}= {1,2,3}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6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0B4EF44B-D78B-476F-8FEE-77B49F915973}"/>
              </a:ext>
            </a:extLst>
          </p:cNvPr>
          <p:cNvSpPr/>
          <p:nvPr/>
        </p:nvSpPr>
        <p:spPr>
          <a:xfrm>
            <a:off x="1207905" y="3880348"/>
            <a:ext cx="4876800" cy="1752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集合论</a:t>
            </a:r>
          </a:p>
        </p:txBody>
      </p:sp>
      <p:pic>
        <p:nvPicPr>
          <p:cNvPr id="16386" name="Picture 2" descr="https://gimg2.baidu.com/image_search/src=http%3A%2F%2Fp2.itc.cn%2Fq_70%2Fimages03%2F20200619%2Fb10cdc3151354d8b9a3bc0dbf846a307.jpeg&amp;refer=http%3A%2F%2Fp2.itc.cn&amp;app=2002&amp;size=f9999,10000&amp;q=a80&amp;n=0&amp;g=0n&amp;fmt=jpeg?sec=1635560542&amp;t=f2245d94c561e60454a1d4589be45db2">
            <a:extLst>
              <a:ext uri="{FF2B5EF4-FFF2-40B4-BE49-F238E27FC236}">
                <a16:creationId xmlns:a16="http://schemas.microsoft.com/office/drawing/2014/main" id="{FC1A5ED3-DF94-4779-BCFE-A4F80C9D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5" y="906511"/>
            <a:ext cx="6096000" cy="4495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E84B912-0F26-4616-AF43-BFB321CE3DF6}"/>
              </a:ext>
            </a:extLst>
          </p:cNvPr>
          <p:cNvSpPr txBox="1"/>
          <p:nvPr/>
        </p:nvSpPr>
        <p:spPr>
          <a:xfrm>
            <a:off x="3417705" y="2125711"/>
            <a:ext cx="838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学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BC30D6-43BE-4CD0-83AB-C255F903845E}"/>
              </a:ext>
            </a:extLst>
          </p:cNvPr>
          <p:cNvSpPr/>
          <p:nvPr/>
        </p:nvSpPr>
        <p:spPr>
          <a:xfrm>
            <a:off x="6383094" y="2125711"/>
            <a:ext cx="549922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集合论的起源可以追溯到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16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世纪末期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CE261E-74B6-4CAD-AD68-12B9EEBE563E}"/>
              </a:ext>
            </a:extLst>
          </p:cNvPr>
          <p:cNvSpPr/>
          <p:nvPr/>
        </p:nvSpPr>
        <p:spPr>
          <a:xfrm>
            <a:off x="6383094" y="3105110"/>
            <a:ext cx="55732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康托尔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关于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集合论研究的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文章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奠定了集合论的深厚基础。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4E7700E-D435-4F7B-B878-2F31ED5F3C6A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本章导读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12082F-6B45-48F1-9952-43AF105E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094" y="4187814"/>
            <a:ext cx="5234327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1219627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集合论是所有科技领域不可缺少的数学工具和表达语言，计算机科学及其应用研究也不例外。   </a:t>
            </a:r>
          </a:p>
        </p:txBody>
      </p:sp>
      <p:pic>
        <p:nvPicPr>
          <p:cNvPr id="18" name="音频 17">
            <a:hlinkClick r:id="" action="ppaction://media"/>
            <a:extLst>
              <a:ext uri="{FF2B5EF4-FFF2-40B4-BE49-F238E27FC236}">
                <a16:creationId xmlns:a16="http://schemas.microsoft.com/office/drawing/2014/main" id="{40B08223-1660-4FAB-B0F4-6339D4BDC4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39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54"/>
    </mc:Choice>
    <mc:Fallback xmlns="">
      <p:transition spd="slow" advTm="66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9" name="Text Box 5"/>
          <p:cNvSpPr txBox="1">
            <a:spLocks noChangeArrowheads="1"/>
          </p:cNvSpPr>
          <p:nvPr/>
        </p:nvSpPr>
        <p:spPr bwMode="auto">
          <a:xfrm>
            <a:off x="897028" y="3810744"/>
            <a:ext cx="10363200" cy="1212346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的数学语言描述为：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3</a:t>
            </a:r>
            <a:r>
              <a:rPr lang="zh-CN" altLang="en-US" dirty="0">
                <a:cs typeface="Times New Roman" panose="02020603050405020304" pitchFamily="18" charset="0"/>
              </a:rPr>
              <a:t>、包含关系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9" name="Rectangle 4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772942" y="1219994"/>
                <a:ext cx="10965033" cy="244770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ct val="10000"/>
                  </a:spcBef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1.1  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A,B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是任意两个集合，如果</a:t>
                </a:r>
                <a:r>
                  <a:rPr lang="en-US" altLang="zh-CN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中的每个元素都是</a:t>
                </a:r>
                <a:r>
                  <a:rPr lang="en-US" altLang="zh-CN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中的元素，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则称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是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的子集合，简称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子集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(Subset)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，这时也称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包含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，或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被</a:t>
                </a: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包含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，记作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en-US" altLang="zh-CN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</a:t>
                </a:r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或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，称“</a:t>
                </a:r>
                <a:r>
                  <a:rPr lang="zh-CN" altLang="en-US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”或“</a:t>
                </a:r>
                <a:r>
                  <a:rPr lang="zh-CN" altLang="en-US" sz="2600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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”为</a:t>
                </a:r>
                <a:r>
                  <a:rPr lang="zh-CN" altLang="en-US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包含关系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(Inclusion Relation)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。</a:t>
                </a:r>
              </a:p>
              <a:p>
                <a:pPr marL="0" indent="0">
                  <a:spcBef>
                    <a:spcPct val="10000"/>
                  </a:spcBef>
                  <a:buNone/>
                </a:pPr>
                <a:r>
                  <a:rPr lang="zh-CN" altLang="en-US" dirty="0">
                    <a:cs typeface="Times New Roman" panose="02020603050405020304" pitchFamily="18" charset="0"/>
                  </a:rPr>
                  <a:t>             如果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不被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所包含，则记作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600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⊈</m:t>
                    </m:r>
                  </m:oMath>
                </a14:m>
                <a:r>
                  <a:rPr lang="en-US" altLang="zh-CN" dirty="0">
                    <a:solidFill>
                      <a:srgbClr val="FF33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 。</a:t>
                </a:r>
              </a:p>
            </p:txBody>
          </p:sp>
        </mc:Choice>
        <mc:Fallback xmlns="">
          <p:sp>
            <p:nvSpPr>
              <p:cNvPr id="2867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772942" y="1219994"/>
                <a:ext cx="10965033" cy="2447701"/>
              </a:xfrm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1" name="Text Box 6"/>
          <p:cNvSpPr txBox="1">
            <a:spLocks noChangeArrowheads="1"/>
          </p:cNvSpPr>
          <p:nvPr/>
        </p:nvSpPr>
        <p:spPr bwMode="auto">
          <a:xfrm>
            <a:off x="897028" y="5505796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显然，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对任意集合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  <a:sym typeface="Symbol" pitchFamily="18" charset="2"/>
              </a:rPr>
              <a:t>A</a:t>
            </a:r>
            <a:r>
              <a:rPr lang="zh-CN" altLang="en-US" sz="2400" b="1" i="1" u="sng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5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28681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温故知新</a:t>
            </a:r>
            <a:endParaRPr lang="en-US" altLang="zh-CN" dirty="0"/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708115" y="4344194"/>
            <a:ext cx="10588625" cy="1032982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wrap="square"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FF00"/>
                </a:solidFill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FFFF00"/>
                </a:solidFill>
                <a:latin typeface="+mn-ea"/>
                <a:ea typeface="+mn-ea"/>
              </a:rPr>
              <a:t>1.2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设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是任意两个集合，则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A=B </a:t>
            </a:r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536575" y="2441325"/>
            <a:ext cx="7134225" cy="53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又根据定义</a:t>
            </a:r>
            <a:r>
              <a:rPr lang="en-US" altLang="zh-CN" sz="2400" dirty="0">
                <a:solidFill>
                  <a:srgbClr val="080010"/>
                </a:solidFill>
                <a:latin typeface="+mn-ea"/>
                <a:ea typeface="+mn-ea"/>
              </a:rPr>
              <a:t>1.1</a:t>
            </a: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是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的子集，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也是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sym typeface="Symbol" panose="05050102010706020507" pitchFamily="18" charset="2"/>
              </a:rPr>
              <a:t>的子集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。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6575" y="1677194"/>
            <a:ext cx="1039265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1.1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中，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{1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2}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，即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A=B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6574" y="3203325"/>
            <a:ext cx="713422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Tx/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80010"/>
                </a:solidFill>
                <a:latin typeface="+mn-ea"/>
                <a:ea typeface="+mn-ea"/>
              </a:rPr>
              <a:t>于是，可得</a:t>
            </a:r>
            <a:endParaRPr lang="en-US" altLang="zh-CN" sz="240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26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 </a:t>
            </a:r>
            <a:r>
              <a:rPr lang="zh-CN" altLang="en-US" dirty="0"/>
              <a:t>真包含关系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4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772942" y="1156274"/>
                <a:ext cx="11117433" cy="171300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1.2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是任意两个集合，如果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并且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A≠B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则称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真子集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(Proper Subset)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，记作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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，称“</a:t>
                </a:r>
                <a:r>
                  <a:rPr lang="zh-CN" altLang="en-US" sz="2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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”为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真包含关系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(Properly Inclusion Relation)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不是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的真子集，则记作</a:t>
                </a:r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zh-CN" altLang="en-US" sz="3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⊄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6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772942" y="1156274"/>
                <a:ext cx="11117433" cy="1713003"/>
              </a:xfrm>
              <a:blipFill>
                <a:blip r:embed="rId3"/>
                <a:stretch>
                  <a:fillRect l="-439" b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917575" y="3347402"/>
            <a:ext cx="9982200" cy="142192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定义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的数学语言描述为：</a:t>
            </a:r>
          </a:p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     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，并且</a:t>
            </a:r>
          </a:p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           存在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y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，但是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</a:rPr>
              <a:t>y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B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48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1.2.8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1600" y="1268707"/>
            <a:ext cx="10945700" cy="4623233"/>
          </a:xfrm>
        </p:spPr>
        <p:txBody>
          <a:bodyPr/>
          <a:lstStyle/>
          <a:p>
            <a:pPr algn="l"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dirty="0"/>
              <a:t>判断下列集合之间是否具有真包含关系。</a:t>
            </a:r>
          </a:p>
          <a:p>
            <a:pPr algn="l"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A = {a, b}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 = {a, b, c, d}</a:t>
            </a:r>
            <a:r>
              <a:rPr kumimoji="1" lang="zh-CN" altLang="en-US" dirty="0"/>
              <a:t>；</a:t>
            </a:r>
          </a:p>
          <a:p>
            <a:pPr algn="l" eaLnBrk="1" hangingPunct="1">
              <a:spcBef>
                <a:spcPct val="10000"/>
              </a:spcBef>
              <a:buClrTx/>
              <a:buFontTx/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C = {a, b, c, d}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 = {a, b, c, d}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algn="l" eaLnBrk="1" hangingPunct="1">
              <a:buClrTx/>
              <a:buFontTx/>
              <a:buNone/>
            </a:pPr>
            <a:r>
              <a:rPr kumimoji="1" lang="zh-CN" altLang="zh-CN" dirty="0">
                <a:solidFill>
                  <a:srgbClr val="800080"/>
                </a:solidFill>
                <a:sym typeface="Symbol" pitchFamily="18" charset="2"/>
              </a:rPr>
              <a:t>解 </a:t>
            </a:r>
            <a:r>
              <a:rPr kumimoji="1" lang="zh-CN" altLang="zh-CN" dirty="0">
                <a:sym typeface="Symbol" pitchFamily="18" charset="2"/>
              </a:rPr>
              <a:t>根据</a:t>
            </a:r>
            <a:r>
              <a:rPr kumimoji="1" lang="zh-CN" altLang="zh-CN" dirty="0">
                <a:solidFill>
                  <a:srgbClr val="FF0000"/>
                </a:solidFill>
                <a:sym typeface="Symbol" pitchFamily="18" charset="2"/>
              </a:rPr>
              <a:t>真子集的定义</a:t>
            </a:r>
            <a:r>
              <a:rPr kumimoji="1" lang="zh-CN" altLang="zh-CN" dirty="0">
                <a:sym typeface="Symbol" pitchFamily="18" charset="2"/>
              </a:rPr>
              <a:t>，有</a:t>
            </a:r>
          </a:p>
          <a:p>
            <a:pPr algn="l" eaLnBrk="1" hangingPunct="1">
              <a:buClrTx/>
              <a:buFontTx/>
              <a:buNone/>
            </a:pPr>
            <a:r>
              <a:rPr kumimoji="1" lang="zh-CN" altLang="zh-CN" dirty="0">
                <a:sym typeface="Symbol" pitchFamily="18" charset="2"/>
              </a:rPr>
              <a:t>（</a:t>
            </a:r>
            <a:r>
              <a:rPr kumimoji="1" lang="en-US" altLang="zh-CN" dirty="0">
                <a:sym typeface="Symbol" pitchFamily="18" charset="2"/>
              </a:rPr>
              <a:t>1</a:t>
            </a:r>
            <a:r>
              <a:rPr kumimoji="1" lang="zh-CN" altLang="en-US" dirty="0">
                <a:sym typeface="Symbol" pitchFamily="18" charset="2"/>
              </a:rPr>
              <a:t>）</a:t>
            </a:r>
            <a:r>
              <a:rPr kumimoji="1" lang="en-US" altLang="zh-CN" dirty="0"/>
              <a:t>A</a:t>
            </a:r>
            <a:r>
              <a:rPr kumimoji="1" lang="en-US" altLang="zh-CN" dirty="0">
                <a:sym typeface="Symbol" pitchFamily="18" charset="2"/>
              </a:rPr>
              <a:t>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；</a:t>
            </a:r>
          </a:p>
          <a:p>
            <a:pPr algn="l" eaLnBrk="1" hangingPunct="1">
              <a:buClrTx/>
              <a:buFontTx/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）因为</a:t>
            </a:r>
            <a:r>
              <a:rPr kumimoji="1" lang="en-US" altLang="zh-CN" dirty="0"/>
              <a:t>C = D</a:t>
            </a:r>
            <a:r>
              <a:rPr kumimoji="1" lang="zh-CN" altLang="en-US" dirty="0"/>
              <a:t>，所以</a:t>
            </a:r>
            <a:r>
              <a:rPr kumimoji="1" lang="en-US" altLang="zh-CN" dirty="0"/>
              <a:t>C   </a:t>
            </a:r>
            <a:r>
              <a:rPr kumimoji="1" lang="en-US" altLang="zh-CN" dirty="0">
                <a:sym typeface="Symbol" pitchFamily="18" charset="2"/>
              </a:rPr>
              <a:t> </a:t>
            </a:r>
            <a:r>
              <a:rPr kumimoji="1" lang="en-US" altLang="zh-CN" dirty="0"/>
              <a:t>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  </a:t>
            </a:r>
            <a:r>
              <a:rPr kumimoji="1" lang="en-US" altLang="zh-CN" dirty="0">
                <a:sym typeface="Symbol" pitchFamily="18" charset="2"/>
              </a:rPr>
              <a:t>  </a:t>
            </a:r>
            <a:r>
              <a:rPr kumimoji="1" lang="en-US" altLang="zh-CN" dirty="0"/>
              <a:t>C</a:t>
            </a:r>
            <a:r>
              <a:rPr kumimoji="1" lang="zh-CN" altLang="en-US" dirty="0"/>
              <a:t>。</a:t>
            </a:r>
            <a:endParaRPr kumimoji="1" lang="en-US" altLang="zh-CN" dirty="0">
              <a:sym typeface="Symbol" pitchFamily="18" charset="2"/>
            </a:endParaRPr>
          </a:p>
        </p:txBody>
      </p:sp>
      <p:graphicFrame>
        <p:nvGraphicFramePr>
          <p:cNvPr id="4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275970"/>
              </p:ext>
            </p:extLst>
          </p:nvPr>
        </p:nvGraphicFramePr>
        <p:xfrm>
          <a:off x="5337175" y="3582194"/>
          <a:ext cx="533400" cy="48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3" imgW="139639" imgH="152334" progId="Equation.DSMT4">
                  <p:embed/>
                </p:oleObj>
              </mc:Choice>
              <mc:Fallback>
                <p:oleObj name="Equation" r:id="rId3" imgW="139639" imgH="152334" progId="Equation.DSMT4">
                  <p:embed/>
                  <p:pic>
                    <p:nvPicPr>
                      <p:cNvPr id="4" name="对象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3582194"/>
                        <a:ext cx="533400" cy="482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17209"/>
              </p:ext>
            </p:extLst>
          </p:nvPr>
        </p:nvGraphicFramePr>
        <p:xfrm>
          <a:off x="4194175" y="3582194"/>
          <a:ext cx="457200" cy="46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5" imgW="139639" imgH="152334" progId="Equation.DSMT4">
                  <p:embed/>
                </p:oleObj>
              </mc:Choice>
              <mc:Fallback>
                <p:oleObj name="Equation" r:id="rId5" imgW="139639" imgH="152334" progId="Equation.DSMT4">
                  <p:embed/>
                  <p:pic>
                    <p:nvPicPr>
                      <p:cNvPr id="5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3582194"/>
                        <a:ext cx="457200" cy="464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2942" y="1524794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集合与集合关系的判定与证明方法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7027" y="2362994"/>
            <a:ext cx="10536147" cy="22098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对任意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，并且存在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y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，但是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B</a:t>
            </a:r>
            <a:endParaRPr lang="en-US" altLang="zh-CN" sz="24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A=B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617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1.2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2375" y="1184549"/>
            <a:ext cx="8229600" cy="50646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1.2  </a:t>
            </a:r>
            <a:r>
              <a:rPr lang="zh-CN" altLang="en-US" dirty="0"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cs typeface="Times New Roman" panose="02020603050405020304" pitchFamily="18" charset="0"/>
              </a:rPr>
              <a:t>A={1}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cs typeface="Times New Roman" panose="02020603050405020304" pitchFamily="18" charset="0"/>
              </a:rPr>
              <a:t>B ={1,{1}}</a:t>
            </a:r>
            <a:r>
              <a:rPr lang="zh-CN" altLang="en-US" dirty="0">
                <a:cs typeface="Times New Roman" panose="02020603050405020304" pitchFamily="18" charset="0"/>
              </a:rPr>
              <a:t>，试问</a:t>
            </a:r>
            <a:r>
              <a:rPr lang="zh-CN" altLang="zh-CN" dirty="0">
                <a:cs typeface="Times New Roman" panose="02020603050405020304" pitchFamily="18" charset="0"/>
              </a:rPr>
              <a:t>下述结论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是否同时成立？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（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zh-CN" altLang="en-US" dirty="0">
                <a:cs typeface="Times New Roman" panose="02020603050405020304" pitchFamily="18" charset="0"/>
              </a:rPr>
              <a:t>）把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看作元素，有</a:t>
            </a:r>
            <a:r>
              <a:rPr lang="en-US" altLang="zh-CN" dirty="0">
                <a:cs typeface="Times New Roman" panose="02020603050405020304" pitchFamily="18" charset="0"/>
              </a:rPr>
              <a:t> A ={1}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即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cs typeface="Times New Roman" panose="02020603050405020304" pitchFamily="18" charset="0"/>
              </a:rPr>
              <a:t>成立；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cs typeface="Times New Roman" panose="02020603050405020304" pitchFamily="18" charset="0"/>
              </a:rPr>
              <a:t>）把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看作集合，有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</a:t>
            </a:r>
            <a:r>
              <a:rPr lang="en-US" altLang="zh-CN" dirty="0"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且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即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成立。</a:t>
            </a:r>
            <a:endParaRPr lang="en-US" altLang="zh-CN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由（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）和（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）可知，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∈B</a:t>
            </a:r>
            <a:r>
              <a:rPr lang="zh-CN" altLang="en-US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AB</a:t>
            </a:r>
            <a:r>
              <a:rPr lang="zh-CN" altLang="en-US" dirty="0">
                <a:solidFill>
                  <a:srgbClr val="08001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同时成立。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1235075" y="2972594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1815319757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cs typeface="Times New Roman" panose="02020603050405020304" pitchFamily="18" charset="0"/>
              </a:rPr>
              <a:t>1.3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7549" y="1146449"/>
            <a:ext cx="8229601" cy="2702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1.3  </a:t>
            </a:r>
            <a:r>
              <a:rPr lang="zh-CN" altLang="en-US" dirty="0"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C</a:t>
            </a:r>
            <a:r>
              <a:rPr lang="en-US" altLang="zh-CN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，试证明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    对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en-US" dirty="0">
                <a:cs typeface="Times New Roman" panose="02020603050405020304" pitchFamily="18" charset="0"/>
              </a:rPr>
              <a:t>，如果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A</a:t>
            </a:r>
            <a:r>
              <a:rPr lang="zh-CN" altLang="en-US" dirty="0">
                <a:cs typeface="Times New Roman" panose="02020603050405020304" pitchFamily="18" charset="0"/>
              </a:rPr>
              <a:t> ，则根据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zh-CN" altLang="en-US" dirty="0">
                <a:cs typeface="Times New Roman" panose="02020603050405020304" pitchFamily="18" charset="0"/>
              </a:rPr>
              <a:t> ，有 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B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cs typeface="Times New Roman" panose="02020603050405020304" pitchFamily="18" charset="0"/>
              </a:rPr>
              <a:t>又根据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C</a:t>
            </a:r>
            <a:r>
              <a:rPr lang="zh-CN" altLang="en-US" dirty="0">
                <a:cs typeface="Times New Roman" panose="02020603050405020304" pitchFamily="18" charset="0"/>
              </a:rPr>
              <a:t>，有 </a:t>
            </a:r>
            <a:r>
              <a:rPr lang="en-US" altLang="zh-CN" dirty="0">
                <a:cs typeface="Times New Roman" panose="02020603050405020304" pitchFamily="18" charset="0"/>
              </a:rPr>
              <a:t>x</a:t>
            </a:r>
            <a:r>
              <a:rPr lang="zh-CN" altLang="zh-CN" dirty="0"/>
              <a:t>∈</a:t>
            </a:r>
            <a:r>
              <a:rPr lang="en-US" altLang="zh-CN" dirty="0"/>
              <a:t>C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cs typeface="Times New Roman" panose="02020603050405020304" pitchFamily="18" charset="0"/>
              </a:rPr>
              <a:t>从而有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C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13468" y="1791494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1050578399"/>
      </p:ext>
    </p:extLst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5"/>
            <a:ext cx="10755156" cy="715939"/>
          </a:xfrm>
        </p:spPr>
        <p:txBody>
          <a:bodyPr/>
          <a:lstStyle/>
          <a:p>
            <a:r>
              <a:rPr lang="zh-CN" altLang="en-US" dirty="0"/>
              <a:t>下列结论正确的有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873728" y="2066864"/>
            <a:ext cx="8536376" cy="64308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A. {a}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</a:t>
            </a: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{{a}}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endParaRPr lang="zh-CN" altLang="en-US" sz="3468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73728" y="2752823"/>
            <a:ext cx="8536376" cy="64308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B. {a}</a:t>
            </a:r>
            <a:r>
              <a:rPr kumimoji="1"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∈</a:t>
            </a: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{{a}}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endParaRPr lang="zh-CN" altLang="en-US" sz="3468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73728" y="3438781"/>
            <a:ext cx="8536376" cy="64308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C. {a}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</a:t>
            </a: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{a, {a}}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endParaRPr lang="zh-CN" altLang="en-US" sz="3468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73728" y="4124740"/>
            <a:ext cx="8536376" cy="64308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D. {a}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∈</a:t>
            </a: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{a, {a}}</a:t>
            </a:r>
            <a:r>
              <a:rPr lang="en-US" altLang="zh-CN" sz="3734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endParaRPr lang="zh-CN" altLang="en-US" sz="3468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73728" y="4810699"/>
            <a:ext cx="8536376" cy="643086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E. a</a:t>
            </a:r>
            <a:r>
              <a:rPr kumimoji="1" lang="en-US" altLang="zh-CN" sz="320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  <a:sym typeface="Symbol" pitchFamily="18" charset="2"/>
              </a:rPr>
              <a:t> ∈</a:t>
            </a:r>
            <a:r>
              <a:rPr lang="en-US" altLang="zh-CN" sz="3468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ymbol" pitchFamily="18" charset="2"/>
              </a:rPr>
              <a:t>{{a}}</a:t>
            </a:r>
            <a:endParaRPr lang="zh-CN" altLang="en-US" sz="3468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70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1.1.3 </a:t>
            </a:r>
            <a:r>
              <a:rPr lang="zh-CN" altLang="en-US" dirty="0"/>
              <a:t>几个特殊集合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073" y="1102068"/>
            <a:ext cx="9923502" cy="3012583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空集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1.3  </a:t>
            </a:r>
            <a:r>
              <a:rPr lang="zh-CN" altLang="en-US" dirty="0">
                <a:cs typeface="Times New Roman" panose="02020603050405020304" pitchFamily="18" charset="0"/>
              </a:rPr>
              <a:t>不含任何元素的集合叫做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空集</a:t>
            </a:r>
            <a:r>
              <a:rPr lang="en-US" altLang="zh-CN" dirty="0">
                <a:cs typeface="Times New Roman" panose="02020603050405020304" pitchFamily="18" charset="0"/>
              </a:rPr>
              <a:t>(Empty Set)</a:t>
            </a:r>
            <a:r>
              <a:rPr lang="zh-CN" altLang="en-US" dirty="0">
                <a:cs typeface="Times New Roman" panose="02020603050405020304" pitchFamily="18" charset="0"/>
              </a:rPr>
              <a:t>，记作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             空集可以符号化为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= {</a:t>
            </a:r>
            <a:r>
              <a:rPr lang="en-US" altLang="zh-CN" dirty="0" err="1">
                <a:solidFill>
                  <a:srgbClr val="0000FF"/>
                </a:solidFill>
                <a:cs typeface="Times New Roman" panose="02020603050405020304" pitchFamily="18" charset="0"/>
              </a:rPr>
              <a:t>x|x≠x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}</a:t>
            </a:r>
            <a:endParaRPr lang="zh-CN" altLang="en-US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            空集是客观存在的。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900073" y="4114651"/>
            <a:ext cx="8696645" cy="11350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例如</a:t>
            </a:r>
            <a:r>
              <a:rPr lang="en-US" b="1" dirty="0">
                <a:solidFill>
                  <a:srgbClr val="0000CC"/>
                </a:solidFill>
                <a:latin typeface="+mn-ea"/>
              </a:rPr>
              <a:t> </a:t>
            </a:r>
            <a:r>
              <a:rPr lang="en-US" b="1" dirty="0">
                <a:latin typeface="+mn-ea"/>
              </a:rPr>
              <a:t>  </a:t>
            </a:r>
            <a:r>
              <a:rPr lang="zh-CN" altLang="en-US" b="1" dirty="0">
                <a:latin typeface="+mn-ea"/>
              </a:rPr>
              <a:t>设</a:t>
            </a:r>
            <a:r>
              <a:rPr lang="en-US" b="1" dirty="0">
                <a:latin typeface="+mn-ea"/>
              </a:rPr>
              <a:t>A = {x|(</a:t>
            </a:r>
            <a:r>
              <a:rPr lang="en-US" b="1" dirty="0" err="1">
                <a:latin typeface="+mn-ea"/>
              </a:rPr>
              <a:t>x∈R</a:t>
            </a:r>
            <a:r>
              <a:rPr lang="en-US" b="1" dirty="0">
                <a:latin typeface="+mn-ea"/>
              </a:rPr>
              <a:t>)</a:t>
            </a:r>
            <a:r>
              <a:rPr lang="zh-CN" altLang="en-US" b="1" dirty="0">
                <a:latin typeface="+mn-ea"/>
              </a:rPr>
              <a:t>且</a:t>
            </a:r>
            <a:r>
              <a:rPr lang="en-US" b="1" dirty="0">
                <a:latin typeface="+mn-ea"/>
              </a:rPr>
              <a:t>(x</a:t>
            </a:r>
            <a:r>
              <a:rPr lang="en-US" b="1" baseline="30000" dirty="0">
                <a:latin typeface="+mn-ea"/>
              </a:rPr>
              <a:t>2</a:t>
            </a:r>
            <a:r>
              <a:rPr lang="en-US" b="1" dirty="0">
                <a:latin typeface="+mn-ea"/>
              </a:rPr>
              <a:t>&lt;0)}</a:t>
            </a:r>
            <a:r>
              <a:rPr lang="zh-CN" altLang="en-US" b="1" dirty="0">
                <a:latin typeface="+mn-ea"/>
              </a:rPr>
              <a:t>，试列举集合</a:t>
            </a:r>
            <a:r>
              <a:rPr lang="en-US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中的所有元素。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en-US" b="1" dirty="0">
                <a:latin typeface="+mn-ea"/>
              </a:rPr>
              <a:t>  </a:t>
            </a:r>
            <a:r>
              <a:rPr lang="en-US" b="1" dirty="0">
                <a:latin typeface="+mn-ea"/>
              </a:rPr>
              <a:t>A =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n-US" b="1" dirty="0">
                <a:latin typeface="+mn-ea"/>
              </a:rPr>
              <a:t> </a:t>
            </a:r>
            <a:r>
              <a:rPr lang="zh-CN" altLang="en-US" b="1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6587244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 autoUpdateAnimBg="0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8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29651" y="3376281"/>
                <a:ext cx="10855924" cy="1977134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证明 （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）</a:t>
                </a:r>
                <a:r>
                  <a:rPr lang="zh-CN" altLang="en-US" dirty="0"/>
                  <a:t>假设存在一个集合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，有</a:t>
                </a:r>
                <a:r>
                  <a:rPr lang="en-US" altLang="zh-CN" i="1" dirty="0">
                    <a:sym typeface="Symbol" panose="05050102010706020507" pitchFamily="18" charset="2"/>
                  </a:rPr>
                  <a:t></a:t>
                </a:r>
                <a:r>
                  <a:rPr lang="en-US" altLang="zh-CN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⊈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zh-CN" altLang="en-US" dirty="0"/>
                  <a:t> ，则根据子集的定义知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存在元素</a:t>
                </a:r>
                <a:r>
                  <a:rPr lang="en-US" altLang="zh-CN" dirty="0"/>
                  <a:t>x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i="1" dirty="0">
                    <a:sym typeface="Symbol" panose="05050102010706020507" pitchFamily="18" charset="2"/>
                  </a:rPr>
                  <a:t> </a:t>
                </a:r>
                <a:r>
                  <a:rPr lang="zh-CN" altLang="en-US" dirty="0"/>
                  <a:t>，但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A</a:t>
                </a:r>
                <a:r>
                  <a:rPr lang="zh-CN" altLang="en-US" dirty="0"/>
                  <a:t>。这与空集不含任何元素矛盾，从而结论成立。 </a:t>
                </a:r>
              </a:p>
            </p:txBody>
          </p:sp>
        </mc:Choice>
        <mc:Fallback xmlns="">
          <p:sp>
            <p:nvSpPr>
              <p:cNvPr id="348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29651" y="3376281"/>
                <a:ext cx="10855924" cy="1977134"/>
              </a:xfrm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定理</a:t>
            </a:r>
            <a:r>
              <a:rPr lang="en-US" altLang="zh-CN">
                <a:sym typeface="Symbol" panose="05050102010706020507" pitchFamily="18" charset="2"/>
              </a:rPr>
              <a:t>1.3 </a:t>
            </a:r>
            <a:r>
              <a:rPr lang="zh-CN" altLang="en-US">
                <a:sym typeface="Symbol" panose="05050102010706020507" pitchFamily="18" charset="2"/>
              </a:rPr>
              <a:t>（</a:t>
            </a:r>
            <a:r>
              <a:rPr lang="en-US" altLang="zh-CN">
                <a:sym typeface="Symbol" panose="05050102010706020507" pitchFamily="18" charset="2"/>
              </a:rPr>
              <a:t>1</a:t>
            </a:r>
            <a:r>
              <a:rPr lang="zh-CN" altLang="en-US">
                <a:sym typeface="Symbol" panose="05050102010706020507" pitchFamily="18" charset="2"/>
              </a:rPr>
              <a:t>）的证明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729651" y="2491055"/>
            <a:ext cx="11117433" cy="58105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分析  </a:t>
            </a:r>
            <a:r>
              <a:rPr lang="zh-CN" altLang="en-US" sz="2400" dirty="0">
                <a:latin typeface="+mn-ea"/>
                <a:ea typeface="+mn-ea"/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反证法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1526117" y="3042002"/>
            <a:ext cx="184774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71635" y="1230759"/>
            <a:ext cx="10132709" cy="1052596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定理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1.3   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）空集是一切集合的子集；</a:t>
            </a:r>
          </a:p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               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）空集是绝对唯一的。</a:t>
            </a:r>
          </a:p>
        </p:txBody>
      </p:sp>
    </p:spTree>
    <p:extLst>
      <p:ext uri="{BB962C8B-B14F-4D97-AF65-F5344CB8AC3E}">
        <p14:creationId xmlns:p14="http://schemas.microsoft.com/office/powerpoint/2010/main" val="3179838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 autoUpdateAnimBg="0"/>
      <p:bldP spid="37892" grpId="0"/>
      <p:bldP spid="1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1775" y="1680102"/>
            <a:ext cx="7150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假设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：</a:t>
            </a:r>
            <a:r>
              <a:rPr kumimoji="0" lang="zh-CN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任何一个性质都可以用来建构集合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4122" y="2431850"/>
            <a:ext cx="6154641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例如：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所有不包括自身的集合组成的集合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zh-CN" altLang="en-US" sz="2801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178" name="矩形 16"/>
          <p:cNvSpPr>
            <a:spLocks noChangeArrowheads="1"/>
          </p:cNvSpPr>
          <p:nvPr/>
        </p:nvSpPr>
        <p:spPr bwMode="auto">
          <a:xfrm>
            <a:off x="6350920" y="2462691"/>
            <a:ext cx="3591756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A={B|B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是集合且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B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矩形 16"/>
          <p:cNvSpPr>
            <a:spLocks noChangeArrowheads="1"/>
          </p:cNvSpPr>
          <p:nvPr/>
        </p:nvSpPr>
        <p:spPr bwMode="auto">
          <a:xfrm>
            <a:off x="3858126" y="3704400"/>
            <a:ext cx="1352863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A∈A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499789" y="3725756"/>
            <a:ext cx="604978" cy="35654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6240040" y="3690052"/>
            <a:ext cx="1174456" cy="46166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  <a:sym typeface="Symbol" panose="05050102010706020507" pitchFamily="18" charset="2"/>
              </a:rPr>
              <a:t>A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9" name="左箭头 8"/>
          <p:cNvSpPr>
            <a:spLocks noChangeArrowheads="1"/>
          </p:cNvSpPr>
          <p:nvPr/>
        </p:nvSpPr>
        <p:spPr bwMode="auto">
          <a:xfrm>
            <a:off x="5344382" y="3736903"/>
            <a:ext cx="580817" cy="345397"/>
          </a:xfrm>
          <a:prstGeom prst="leftArrow">
            <a:avLst>
              <a:gd name="adj1" fmla="val 50000"/>
              <a:gd name="adj2" fmla="val 50026"/>
            </a:avLst>
          </a:prstGeom>
          <a:solidFill>
            <a:srgbClr val="FFFF66">
              <a:alpha val="89803"/>
            </a:srgbClr>
          </a:solidFill>
          <a:ln w="12700" algn="ctr">
            <a:solidFill>
              <a:srgbClr val="003300"/>
            </a:solidFill>
            <a:round/>
            <a:headEnd/>
            <a:tailEnd/>
          </a:ln>
          <a:effectLst>
            <a:outerShdw kx="-3284103" algn="b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3201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13425" y="361066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</a:rPr>
              <a:t>   本章导读</a:t>
            </a:r>
          </a:p>
        </p:txBody>
      </p: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6895A013-EEBB-4E83-9B7B-A43C4C012155}"/>
              </a:ext>
            </a:extLst>
          </p:cNvPr>
          <p:cNvSpPr/>
          <p:nvPr/>
        </p:nvSpPr>
        <p:spPr>
          <a:xfrm>
            <a:off x="6393567" y="4065732"/>
            <a:ext cx="4572000" cy="2167565"/>
          </a:xfrm>
          <a:prstGeom prst="irregularSeal1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罗素悖论</a:t>
            </a:r>
          </a:p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39E2278-88BD-434B-BE16-E3391EC1F4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1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6"/>
    </mc:Choice>
    <mc:Fallback xmlns="">
      <p:transition spd="slow" advTm="6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  <p:bldP spid="7178" grpId="0" animBg="1"/>
      <p:bldP spid="13" grpId="0" animBg="1"/>
      <p:bldP spid="8" grpId="0" animBg="1"/>
      <p:bldP spid="17" grpId="0" animBg="1"/>
      <p:bldP spid="9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ym typeface="Symbol" panose="05050102010706020507" pitchFamily="18" charset="2"/>
              </a:rPr>
              <a:t>定理</a:t>
            </a:r>
            <a:r>
              <a:rPr lang="en-US" altLang="zh-CN">
                <a:sym typeface="Symbol" panose="05050102010706020507" pitchFamily="18" charset="2"/>
              </a:rPr>
              <a:t>1.3 </a:t>
            </a:r>
            <a:r>
              <a:rPr lang="zh-CN" altLang="en-US">
                <a:sym typeface="Symbol" panose="05050102010706020507" pitchFamily="18" charset="2"/>
              </a:rPr>
              <a:t>（</a:t>
            </a:r>
            <a:r>
              <a:rPr lang="en-US" altLang="zh-CN">
                <a:sym typeface="Symbol" panose="05050102010706020507" pitchFamily="18" charset="2"/>
              </a:rPr>
              <a:t>2</a:t>
            </a:r>
            <a:r>
              <a:rPr lang="zh-CN" altLang="en-US">
                <a:sym typeface="Symbol" panose="05050102010706020507" pitchFamily="18" charset="2"/>
              </a:rPr>
              <a:t>）的证明</a:t>
            </a: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6575" y="1118120"/>
            <a:ext cx="10896600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分析  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对“惟一性”的证明通常采用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反证法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即假设“不惟一”，得出矛盾，从而说明结论正确。</a:t>
            </a: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805242" y="3185760"/>
            <a:ext cx="7921870" cy="11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根据定理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1.3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，有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，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zh-CN" altLang="en-US" sz="2400" dirty="0">
                <a:latin typeface="+mn-ea"/>
                <a:ea typeface="+mn-ea"/>
              </a:rPr>
              <a:t> 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839646" y="4617976"/>
            <a:ext cx="5792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根据定理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1.2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， 有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250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  </a:t>
            </a:r>
            <a:r>
              <a:rPr lang="en-US" altLang="zh-CN" sz="2400" baseline="-25000" dirty="0">
                <a:latin typeface="+mn-ea"/>
                <a:ea typeface="+mn-ea"/>
              </a:rPr>
              <a:t>2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5849" name="Rectangle 10"/>
          <p:cNvSpPr>
            <a:spLocks noChangeArrowheads="1"/>
          </p:cNvSpPr>
          <p:nvPr/>
        </p:nvSpPr>
        <p:spPr bwMode="auto">
          <a:xfrm>
            <a:off x="993775" y="5311528"/>
            <a:ext cx="5084853" cy="461665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 </a:t>
            </a:r>
            <a:r>
              <a:rPr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≠</a:t>
            </a:r>
            <a:r>
              <a:rPr lang="en-US" altLang="zh-CN" sz="2400" i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  </a:t>
            </a:r>
            <a:r>
              <a:rPr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矛盾，从而结论成立。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03375" y="2426976"/>
                <a:ext cx="55402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>
                        <a:latin typeface="+mn-ea"/>
                        <a:sym typeface="Symbol" panose="05050102010706020507" pitchFamily="18" charset="2"/>
                      </a:rPr>
                      <m:t></m:t>
                    </m:r>
                  </m:oMath>
                </a14:m>
                <a:r>
                  <a:rPr lang="en-US" altLang="zh-CN" b="1" baseline="-25000" dirty="0">
                    <a:latin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 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是两个空集，且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baseline="-25000" dirty="0">
                    <a:latin typeface="+mn-ea"/>
                  </a:rPr>
                  <a:t>1 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≠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i="1" dirty="0">
                    <a:latin typeface="+mn-ea"/>
                    <a:sym typeface="Symbol" panose="05050102010706020507" pitchFamily="18" charset="2"/>
                  </a:rPr>
                  <a:t></a:t>
                </a:r>
                <a:r>
                  <a:rPr lang="en-US" altLang="zh-CN" i="1" dirty="0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  <a:cs typeface="Times New Roman" panose="02020603050405020304" pitchFamily="18" charset="0"/>
                  </a:rPr>
                  <a:t>，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5" y="2426976"/>
                <a:ext cx="5540299" cy="461665"/>
              </a:xfrm>
              <a:prstGeom prst="rect">
                <a:avLst/>
              </a:prstGeom>
              <a:blipFill>
                <a:blip r:embed="rId2"/>
                <a:stretch>
                  <a:fillRect l="-1650" t="-118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5242" y="2426975"/>
            <a:ext cx="1251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24790321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utoUpdateAnimBg="0"/>
      <p:bldP spid="35846" grpId="0" autoUpdateAnimBg="0"/>
      <p:bldP spid="35849" grpId="0" animBg="1" autoUpdateAnimBg="0"/>
      <p:bldP spid="1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171548"/>
            <a:ext cx="10515600" cy="2246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en-US" altLang="zh-CN" dirty="0">
                <a:solidFill>
                  <a:srgbClr val="FF0000"/>
                </a:solidFill>
              </a:rPr>
              <a:t>1.4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/>
              <a:t>在一个</a:t>
            </a:r>
            <a:r>
              <a:rPr lang="zh-CN" altLang="en-US" dirty="0">
                <a:solidFill>
                  <a:srgbClr val="0000FF"/>
                </a:solidFill>
              </a:rPr>
              <a:t>相对固定的范围</a:t>
            </a:r>
            <a:r>
              <a:rPr lang="zh-CN" altLang="en-US" dirty="0"/>
              <a:t>内，</a:t>
            </a:r>
            <a:r>
              <a:rPr lang="zh-CN" altLang="en-US" dirty="0">
                <a:solidFill>
                  <a:srgbClr val="0000FF"/>
                </a:solidFill>
              </a:rPr>
              <a:t>包含此范围内所有元素的集合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全集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论集</a:t>
            </a:r>
            <a:r>
              <a:rPr lang="en-US" altLang="zh-CN" dirty="0"/>
              <a:t>(Universal Set)</a:t>
            </a:r>
            <a:r>
              <a:rPr lang="zh-CN" altLang="en-US" dirty="0"/>
              <a:t>，用</a:t>
            </a:r>
            <a:r>
              <a:rPr lang="en-US" altLang="zh-CN" dirty="0"/>
              <a:t>U</a:t>
            </a:r>
            <a:r>
              <a:rPr lang="zh-CN" altLang="en-US" dirty="0"/>
              <a:t>或</a:t>
            </a:r>
            <a:r>
              <a:rPr lang="en-US" altLang="zh-CN" dirty="0"/>
              <a:t>E</a:t>
            </a:r>
            <a:r>
              <a:rPr lang="zh-CN" altLang="en-US" dirty="0"/>
              <a:t>表示。 </a:t>
            </a:r>
          </a:p>
          <a:p>
            <a:pPr marL="0" indent="0">
              <a:buNone/>
            </a:pPr>
            <a:r>
              <a:rPr lang="zh-CN" altLang="en-US" dirty="0"/>
              <a:t>用文氏图描述如右图所示。</a:t>
            </a:r>
            <a:endParaRPr lang="en-US" altLang="zh-CN" dirty="0"/>
          </a:p>
        </p:txBody>
      </p:sp>
      <p:sp>
        <p:nvSpPr>
          <p:cNvPr id="36868" name="Rectangle 3" descr="深色上对角线"/>
          <p:cNvSpPr>
            <a:spLocks noChangeArrowheads="1"/>
          </p:cNvSpPr>
          <p:nvPr/>
        </p:nvSpPr>
        <p:spPr bwMode="auto">
          <a:xfrm>
            <a:off x="9375775" y="1978185"/>
            <a:ext cx="1656146" cy="144019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>
                <a:solidFill>
                  <a:srgbClr val="FF0000"/>
                </a:solidFill>
                <a:latin typeface="+mn-ea"/>
                <a:ea typeface="+mn-ea"/>
              </a:rPr>
              <a:t>U</a:t>
            </a:r>
          </a:p>
        </p:txBody>
      </p:sp>
      <p:sp>
        <p:nvSpPr>
          <p:cNvPr id="3994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cs typeface="Times New Roman" panose="02020603050405020304" pitchFamily="18" charset="0"/>
              </a:rPr>
              <a:t>2</a:t>
            </a:r>
            <a:r>
              <a:rPr lang="zh-CN" altLang="en-US">
                <a:cs typeface="Times New Roman" panose="02020603050405020304" pitchFamily="18" charset="0"/>
              </a:rPr>
              <a:t>、全集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33065" y="3414352"/>
            <a:ext cx="6049775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注意：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全集是相对唯一的。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9175" y="4346430"/>
            <a:ext cx="8137821" cy="11350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indent="266753" algn="just">
              <a:lnSpc>
                <a:spcPct val="150000"/>
              </a:lnSpc>
              <a:defRPr/>
            </a:pP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例如，在实数范围，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实数集就是惟一的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全集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；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 indent="266753" algn="just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在复数范围，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复数集就是惟一的</a:t>
            </a:r>
            <a:r>
              <a:rPr lang="zh-CN" altLang="zh-CN" b="1" dirty="0">
                <a:solidFill>
                  <a:srgbClr val="000000"/>
                </a:solidFill>
                <a:latin typeface="+mn-ea"/>
              </a:rPr>
              <a:t>全集。</a:t>
            </a:r>
          </a:p>
        </p:txBody>
      </p:sp>
    </p:spTree>
    <p:extLst>
      <p:ext uri="{BB962C8B-B14F-4D97-AF65-F5344CB8AC3E}">
        <p14:creationId xmlns:p14="http://schemas.microsoft.com/office/powerpoint/2010/main" val="68527102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 autoUpdateAnimBg="0"/>
      <p:bldP spid="6" grpId="0" autoUpdateAnimBg="0"/>
      <p:bldP spid="6" grpId="1" autoUpdateAnimBg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</a:t>
            </a:r>
            <a:r>
              <a:rPr lang="zh-CN" altLang="en-US"/>
              <a:t>、幂集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197253"/>
            <a:ext cx="11193633" cy="34536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1.5  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设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为任意集合，把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u="sng" dirty="0">
                <a:cs typeface="Times New Roman" panose="02020603050405020304" pitchFamily="18" charset="0"/>
                <a:sym typeface="Symbol" panose="05050102010706020507" pitchFamily="18" charset="2"/>
              </a:rPr>
              <a:t>所有不同子集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构成的集合叫做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的幂集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(Power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Set)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，记为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P(A)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aseline="30000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zh-CN" altLang="en-US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 其符号化表示为 </a:t>
            </a:r>
            <a:endParaRPr lang="en-US" altLang="zh-CN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P(A)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{x|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一切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xA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</a:p>
          <a:p>
            <a:pPr marL="0" indent="0">
              <a:buNone/>
            </a:pPr>
            <a:r>
              <a:rPr lang="zh-CN" altLang="zh-CN" dirty="0">
                <a:cs typeface="Times New Roman" panose="02020603050405020304" pitchFamily="18" charset="0"/>
              </a:rPr>
              <a:t>称所有元素都是集合的集合为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集族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(Family of Set)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anose="02020603050405020304" pitchFamily="18" charset="0"/>
              </a:rPr>
              <a:t>。</a:t>
            </a:r>
            <a:r>
              <a:rPr lang="zh-CN" altLang="en-US" dirty="0">
                <a:cs typeface="Times New Roman" panose="02020603050405020304" pitchFamily="18" charset="0"/>
              </a:rPr>
              <a:t>显然，</a:t>
            </a:r>
            <a:r>
              <a:rPr lang="zh-CN" altLang="en-US" u="sng" dirty="0">
                <a:cs typeface="Times New Roman" panose="02020603050405020304" pitchFamily="18" charset="0"/>
              </a:rPr>
              <a:t>幂集是</a:t>
            </a:r>
            <a:r>
              <a:rPr lang="zh-CN" altLang="en-US" u="sng" dirty="0">
                <a:cs typeface="Times New Roman" panose="02020603050405020304" pitchFamily="18" charset="0"/>
                <a:sym typeface="Symbol" panose="05050102010706020507" pitchFamily="18" charset="2"/>
              </a:rPr>
              <a:t>集族</a:t>
            </a: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803011" y="4674071"/>
            <a:ext cx="10934964" cy="1158459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 dirty="0">
                <a:latin typeface="+mn-ea"/>
                <a:ea typeface="+mn-ea"/>
              </a:rPr>
              <a:t>    对集族的研究在数学、知识库和表处理语言以及人工智能等方面</a:t>
            </a:r>
            <a:endParaRPr lang="en-US" altLang="zh-CN" sz="280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 dirty="0">
                <a:latin typeface="+mn-ea"/>
                <a:ea typeface="+mn-ea"/>
              </a:rPr>
              <a:t>都有十分重要的意义。 </a:t>
            </a:r>
          </a:p>
        </p:txBody>
      </p:sp>
    </p:spTree>
    <p:extLst>
      <p:ext uri="{BB962C8B-B14F-4D97-AF65-F5344CB8AC3E}">
        <p14:creationId xmlns:p14="http://schemas.microsoft.com/office/powerpoint/2010/main" val="1185529128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幂集的计算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696260"/>
            <a:ext cx="11125200" cy="142873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规定</a:t>
            </a:r>
            <a:r>
              <a:rPr lang="zh-CN" altLang="en-US" dirty="0">
                <a:solidFill>
                  <a:schemeClr val="tx1"/>
                </a:solidFill>
              </a:rPr>
              <a:t> 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）含有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个元素的集合为</a:t>
            </a:r>
            <a:r>
              <a:rPr lang="en-US" altLang="zh-CN" dirty="0">
                <a:solidFill>
                  <a:srgbClr val="3333FF"/>
                </a:solidFill>
              </a:rPr>
              <a:t>n</a:t>
            </a:r>
            <a:r>
              <a:rPr lang="zh-CN" altLang="en-US" dirty="0">
                <a:solidFill>
                  <a:srgbClr val="3333FF"/>
                </a:solidFill>
              </a:rPr>
              <a:t>元集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        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元集，则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的含有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个</a:t>
            </a:r>
            <a:r>
              <a:rPr lang="en-US" altLang="zh-CN" dirty="0">
                <a:solidFill>
                  <a:schemeClr val="tx1"/>
                </a:solidFill>
              </a:rPr>
              <a:t>(0≤m≤n)</a:t>
            </a:r>
            <a:r>
              <a:rPr lang="zh-CN" altLang="en-US" dirty="0">
                <a:solidFill>
                  <a:schemeClr val="tx1"/>
                </a:solidFill>
              </a:rPr>
              <a:t>元素的子集为它的</a:t>
            </a:r>
            <a:r>
              <a:rPr lang="en-US" altLang="zh-CN" dirty="0">
                <a:solidFill>
                  <a:srgbClr val="3333FF"/>
                </a:solidFill>
              </a:rPr>
              <a:t>m</a:t>
            </a:r>
            <a:r>
              <a:rPr lang="zh-CN" altLang="en-US" dirty="0">
                <a:solidFill>
                  <a:srgbClr val="3333FF"/>
                </a:solidFill>
              </a:rPr>
              <a:t>元子集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72942" y="3124994"/>
            <a:ext cx="10515600" cy="168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元集</a:t>
            </a:r>
            <a:r>
              <a:rPr lang="en-US" altLang="zh-CN" sz="2400" kern="0" dirty="0">
                <a:solidFill>
                  <a:srgbClr val="FF000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的幂集的计算方法：</a:t>
            </a:r>
            <a:endParaRPr lang="en-US" altLang="zh-CN" sz="2400" kern="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（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）对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m=0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2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…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n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，依次计算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A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的</a:t>
            </a:r>
            <a:r>
              <a:rPr lang="en-US" altLang="zh-CN" sz="2400" kern="0" dirty="0">
                <a:solidFill>
                  <a:srgbClr val="080010"/>
                </a:solidFill>
                <a:latin typeface="+mn-ea"/>
              </a:rPr>
              <a:t>m</a:t>
            </a:r>
            <a:r>
              <a:rPr lang="zh-CN" altLang="en-US" sz="2400" kern="0" dirty="0">
                <a:solidFill>
                  <a:srgbClr val="080010"/>
                </a:solidFill>
                <a:latin typeface="+mn-ea"/>
              </a:rPr>
              <a:t>元子集；</a:t>
            </a:r>
            <a:endParaRPr lang="en-US" altLang="zh-CN" sz="2400" kern="0" dirty="0">
              <a:solidFill>
                <a:srgbClr val="08001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latin typeface="+mn-ea"/>
              </a:rPr>
              <a:t>（</a:t>
            </a:r>
            <a:r>
              <a:rPr lang="en-US" altLang="zh-CN" sz="2400" kern="0" dirty="0">
                <a:latin typeface="+mn-ea"/>
              </a:rPr>
              <a:t>2</a:t>
            </a:r>
            <a:r>
              <a:rPr lang="zh-CN" altLang="en-US" sz="2400" kern="0" dirty="0">
                <a:latin typeface="+mn-ea"/>
              </a:rPr>
              <a:t>）以求出的所有的</a:t>
            </a:r>
            <a:r>
              <a:rPr lang="en-US" altLang="zh-CN" sz="2400" kern="0" dirty="0">
                <a:latin typeface="+mn-ea"/>
              </a:rPr>
              <a:t>m</a:t>
            </a:r>
            <a:r>
              <a:rPr lang="zh-CN" altLang="en-US" sz="2400" kern="0" dirty="0">
                <a:latin typeface="+mn-ea"/>
              </a:rPr>
              <a:t>元子集为元素构成的集合即为</a:t>
            </a:r>
            <a:r>
              <a:rPr lang="en-US" altLang="zh-CN" sz="2400" kern="0" dirty="0">
                <a:latin typeface="+mn-ea"/>
              </a:rPr>
              <a:t>A</a:t>
            </a:r>
            <a:r>
              <a:rPr lang="zh-CN" altLang="en-US" sz="2400" kern="0" dirty="0">
                <a:latin typeface="+mn-ea"/>
              </a:rPr>
              <a:t>的幂集。</a:t>
            </a:r>
          </a:p>
        </p:txBody>
      </p:sp>
    </p:spTree>
    <p:extLst>
      <p:ext uri="{BB962C8B-B14F-4D97-AF65-F5344CB8AC3E}">
        <p14:creationId xmlns:p14="http://schemas.microsoft.com/office/powerpoint/2010/main" val="5169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2942" y="1524794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P(A)</a:t>
            </a: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的计算方法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7027" y="2362994"/>
            <a:ext cx="10536147" cy="22098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）确定集合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的基数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）计算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）以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|A|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元子集为元素构成的集合即为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P(A)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474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91523" y="1664518"/>
            <a:ext cx="8860301" cy="49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buClrTx/>
              <a:buNone/>
            </a:pP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P({</a:t>
            </a:r>
            <a:r>
              <a:rPr lang="en-US" altLang="zh-CN" sz="2400" dirty="0" err="1">
                <a:latin typeface="+mn-ea"/>
                <a:ea typeface="+mn-ea"/>
              </a:rPr>
              <a:t>a,b,c</a:t>
            </a:r>
            <a:r>
              <a:rPr lang="en-US" altLang="zh-CN" sz="2400" dirty="0">
                <a:latin typeface="+mn-ea"/>
                <a:ea typeface="+mn-ea"/>
              </a:rPr>
              <a:t>})       </a:t>
            </a:r>
            <a:r>
              <a:rPr lang="zh-CN" altLang="el-GR" sz="2400" dirty="0">
                <a:latin typeface="+mn-ea"/>
                <a:ea typeface="+mn-ea"/>
              </a:rPr>
              <a:t>（</a:t>
            </a:r>
            <a:r>
              <a:rPr lang="el-GR" altLang="zh-CN" sz="2400" dirty="0">
                <a:latin typeface="+mn-ea"/>
                <a:ea typeface="+mn-ea"/>
              </a:rPr>
              <a:t>2</a:t>
            </a:r>
            <a:r>
              <a:rPr lang="zh-CN" altLang="el-GR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400" dirty="0">
                <a:latin typeface="+mn-ea"/>
                <a:ea typeface="+mn-ea"/>
              </a:rPr>
              <a:t>) </a:t>
            </a:r>
            <a:r>
              <a:rPr lang="en-US" altLang="zh-CN" sz="2400" dirty="0">
                <a:latin typeface="+mn-ea"/>
                <a:ea typeface="+mn-ea"/>
              </a:rPr>
              <a:t>    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3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P({a,{</a:t>
            </a:r>
            <a:r>
              <a:rPr lang="en-US" altLang="zh-CN" sz="2400" dirty="0" err="1">
                <a:latin typeface="+mn-ea"/>
                <a:ea typeface="+mn-ea"/>
              </a:rPr>
              <a:t>b,c</a:t>
            </a:r>
            <a:r>
              <a:rPr lang="en-US" altLang="zh-CN" sz="2400" dirty="0">
                <a:latin typeface="+mn-ea"/>
                <a:ea typeface="+mn-ea"/>
              </a:rPr>
              <a:t>}})</a:t>
            </a:r>
          </a:p>
        </p:txBody>
      </p:sp>
      <p:sp>
        <p:nvSpPr>
          <p:cNvPr id="3" name="矩形 2"/>
          <p:cNvSpPr/>
          <p:nvPr/>
        </p:nvSpPr>
        <p:spPr>
          <a:xfrm>
            <a:off x="780982" y="1014116"/>
            <a:ext cx="619427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1.3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计算</a:t>
            </a:r>
            <a:r>
              <a:rPr lang="zh-CN" altLang="en-US" b="1" dirty="0">
                <a:latin typeface="+mn-ea"/>
                <a:cs typeface="+mj-cs"/>
              </a:rPr>
              <a:t>下列幂集</a:t>
            </a:r>
          </a:p>
        </p:txBody>
      </p:sp>
      <p:sp>
        <p:nvSpPr>
          <p:cNvPr id="43012" name="矩形 4"/>
          <p:cNvSpPr>
            <a:spLocks noChangeArrowheads="1"/>
          </p:cNvSpPr>
          <p:nvPr/>
        </p:nvSpPr>
        <p:spPr bwMode="auto">
          <a:xfrm>
            <a:off x="767150" y="2431216"/>
            <a:ext cx="11047025" cy="195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801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P({a, b, c})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, {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a}, {b}, {c},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a,b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b,c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},  {</a:t>
            </a:r>
            <a:r>
              <a:rPr lang="en-US" altLang="zh-CN" sz="2801" dirty="0" err="1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a,b,c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}}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l-GR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endParaRPr lang="zh-CN" altLang="el-GR" sz="2801" dirty="0">
              <a:solidFill>
                <a:srgbClr val="08001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    （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P({a, {b, c}})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i="1" dirty="0">
                <a:latin typeface="+mn-ea"/>
                <a:sym typeface="Symbol" panose="05050102010706020507" pitchFamily="18" charset="2"/>
              </a:rPr>
              <a:t></a:t>
            </a:r>
            <a:r>
              <a:rPr lang="el-GR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, {</a:t>
            </a:r>
            <a:r>
              <a:rPr lang="en-US" altLang="zh-CN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a}, {{b, c}}, {a, {b, c}}}</a:t>
            </a:r>
            <a:r>
              <a:rPr lang="zh-CN" altLang="en-US" sz="2801" dirty="0">
                <a:solidFill>
                  <a:srgbClr val="08001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99397" y="4877594"/>
            <a:ext cx="10812635" cy="1229959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结论：若集合Ａ是ｎ元集，则Ａ共有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个子集，即：</a:t>
            </a:r>
          </a:p>
          <a:p>
            <a:pPr lvl="1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|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sym typeface="Symbol" panose="05050102010706020507" pitchFamily="18" charset="2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(A)|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＝ 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en-US" altLang="zh-CN" sz="2400" baseline="3000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例</a:t>
            </a:r>
            <a:r>
              <a:rPr lang="en-US" altLang="zh-CN" b="1" dirty="0">
                <a:latin typeface="+mn-ea"/>
                <a:ea typeface="+mn-ea"/>
              </a:rPr>
              <a:t>1.3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5"/>
            <a:ext cx="10755156" cy="715939"/>
          </a:xfrm>
        </p:spPr>
        <p:txBody>
          <a:bodyPr/>
          <a:lstStyle/>
          <a:p>
            <a:r>
              <a:rPr lang="zh-CN" altLang="en-US" dirty="0"/>
              <a:t>设集合</a:t>
            </a:r>
            <a:r>
              <a:rPr lang="en-US" altLang="zh-CN" dirty="0"/>
              <a:t>A={1</a:t>
            </a:r>
            <a:r>
              <a:rPr lang="zh-CN" altLang="en-US" dirty="0"/>
              <a:t>，</a:t>
            </a:r>
            <a:r>
              <a:rPr lang="en-US" altLang="zh-CN" dirty="0"/>
              <a:t>{2,3},{4,5}}</a:t>
            </a:r>
            <a:r>
              <a:rPr lang="zh-CN" altLang="en-US" dirty="0"/>
              <a:t>，则</a:t>
            </a:r>
            <a:r>
              <a:rPr lang="en-US" altLang="zh-CN" dirty="0"/>
              <a:t>|A|=</a:t>
            </a:r>
            <a:r>
              <a:rPr lang="zh-CN" altLang="en-US" dirty="0"/>
              <a:t>（    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1498" y="2277401"/>
            <a:ext cx="9411223" cy="271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A.2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B.3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C.4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D.5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141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1" y="1221039"/>
            <a:ext cx="11138791" cy="626855"/>
          </a:xfrm>
        </p:spPr>
        <p:txBody>
          <a:bodyPr>
            <a:normAutofit fontScale="92500"/>
          </a:bodyPr>
          <a:lstStyle/>
          <a:p>
            <a:r>
              <a:rPr lang="zh-CN" altLang="en-US" sz="3201" dirty="0"/>
              <a:t>设</a:t>
            </a:r>
            <a:r>
              <a:rPr lang="en-US" altLang="zh-CN" sz="3201" dirty="0"/>
              <a:t>Φ</a:t>
            </a:r>
            <a:r>
              <a:rPr lang="zh-CN" altLang="en-US" sz="3201" dirty="0"/>
              <a:t>是空集，</a:t>
            </a:r>
            <a:r>
              <a:rPr lang="en-US" altLang="zh-CN" sz="3201" dirty="0"/>
              <a:t>A={Φ}</a:t>
            </a:r>
            <a:r>
              <a:rPr lang="zh-CN" altLang="en-US" sz="3201" dirty="0"/>
              <a:t>，则</a:t>
            </a:r>
            <a:r>
              <a:rPr lang="en-US" altLang="zh-CN" sz="3201" dirty="0"/>
              <a:t>A</a:t>
            </a:r>
            <a:r>
              <a:rPr lang="zh-CN" altLang="en-US" sz="3201" dirty="0"/>
              <a:t>的幂集</a:t>
            </a:r>
            <a:r>
              <a:rPr lang="en-US" altLang="zh-CN" sz="3201" dirty="0"/>
              <a:t>P(A)</a:t>
            </a:r>
            <a:r>
              <a:rPr lang="zh-CN" altLang="en-US" sz="3201" dirty="0"/>
              <a:t>的基数</a:t>
            </a:r>
            <a:r>
              <a:rPr lang="en-US" altLang="zh-CN" sz="3201" dirty="0"/>
              <a:t>|P(A)|</a:t>
            </a:r>
            <a:r>
              <a:rPr lang="zh-CN" altLang="en-US" sz="3201" dirty="0"/>
              <a:t>为（    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1498" y="2277401"/>
            <a:ext cx="9411223" cy="271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A.1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B.2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C.3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D.4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483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1" y="1317070"/>
            <a:ext cx="10275519" cy="1321437"/>
          </a:xfrm>
        </p:spPr>
        <p:txBody>
          <a:bodyPr/>
          <a:lstStyle/>
          <a:p>
            <a:r>
              <a:rPr lang="zh-CN" altLang="en-US" sz="3201" dirty="0"/>
              <a:t>设集合</a:t>
            </a:r>
            <a:r>
              <a:rPr lang="en-US" altLang="zh-CN" sz="3201" dirty="0"/>
              <a:t>A={1</a:t>
            </a:r>
            <a:r>
              <a:rPr lang="zh-CN" altLang="en-US" sz="3201" dirty="0"/>
              <a:t>，</a:t>
            </a:r>
            <a:r>
              <a:rPr lang="en-US" altLang="zh-CN" sz="3201" dirty="0"/>
              <a:t>{2,3}}</a:t>
            </a:r>
            <a:r>
              <a:rPr lang="zh-CN" altLang="en-US" sz="3201" dirty="0"/>
              <a:t>，则</a:t>
            </a:r>
            <a:r>
              <a:rPr lang="en-US" altLang="zh-CN" sz="3201" dirty="0"/>
              <a:t>A</a:t>
            </a:r>
            <a:r>
              <a:rPr lang="zh-CN" altLang="en-US" sz="3201" dirty="0"/>
              <a:t>的幂集</a:t>
            </a:r>
            <a:r>
              <a:rPr lang="en-US" altLang="zh-CN" sz="3201" dirty="0"/>
              <a:t>P(A)</a:t>
            </a:r>
            <a:r>
              <a:rPr lang="zh-CN" altLang="en-US" sz="3201" dirty="0"/>
              <a:t>中的元素有（    ）</a:t>
            </a:r>
          </a:p>
          <a:p>
            <a:endParaRPr lang="zh-CN" altLang="en-US" sz="3201" dirty="0"/>
          </a:p>
        </p:txBody>
      </p:sp>
      <p:sp>
        <p:nvSpPr>
          <p:cNvPr id="6" name="文本框 5"/>
          <p:cNvSpPr txBox="1"/>
          <p:nvPr/>
        </p:nvSpPr>
        <p:spPr>
          <a:xfrm>
            <a:off x="1201498" y="2277399"/>
            <a:ext cx="9411223" cy="3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A.Φ 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B.{1}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C.{2,3}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D.{{1}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{2,3}}</a:t>
            </a:r>
          </a:p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E.{1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{2,3}}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63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3467692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rgbClr val="4197DF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rgbClr val="656D8D"/>
                </a:solidFill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45F7E991-4EB5-40F6-BE67-F30E90E89273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8AF0C7F7-8655-479B-BE45-F6DD71A75F6C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1713824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478990" y="1035944"/>
            <a:ext cx="3606047" cy="1756554"/>
            <a:chOff x="0" y="0"/>
            <a:chExt cx="2846" cy="1551"/>
          </a:xfrm>
        </p:grpSpPr>
        <p:pic>
          <p:nvPicPr>
            <p:cNvPr id="9234" name="Picture 4" descr="cant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1052" cy="1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5" descr="01-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" y="0"/>
              <a:ext cx="351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6" name="Rectangle 6"/>
            <p:cNvSpPr>
              <a:spLocks noChangeArrowheads="1"/>
            </p:cNvSpPr>
            <p:nvPr/>
          </p:nvSpPr>
          <p:spPr bwMode="auto">
            <a:xfrm>
              <a:off x="195" y="1320"/>
              <a:ext cx="7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康托尔</a:t>
              </a:r>
            </a:p>
          </p:txBody>
        </p:sp>
        <p:sp>
          <p:nvSpPr>
            <p:cNvPr id="9237" name="Rectangle 7"/>
            <p:cNvSpPr>
              <a:spLocks noChangeArrowheads="1"/>
            </p:cNvSpPr>
            <p:nvPr/>
          </p:nvSpPr>
          <p:spPr bwMode="auto">
            <a:xfrm>
              <a:off x="1678" y="412"/>
              <a:ext cx="1168" cy="300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朴素集合论</a:t>
              </a:r>
            </a:p>
          </p:txBody>
        </p:sp>
        <p:sp>
          <p:nvSpPr>
            <p:cNvPr id="9238" name="AutoShape 8"/>
            <p:cNvSpPr>
              <a:spLocks noChangeArrowheads="1"/>
            </p:cNvSpPr>
            <p:nvPr/>
          </p:nvSpPr>
          <p:spPr bwMode="auto">
            <a:xfrm>
              <a:off x="1052" y="447"/>
              <a:ext cx="615" cy="261"/>
            </a:xfrm>
            <a:prstGeom prst="rightArrow">
              <a:avLst>
                <a:gd name="adj1" fmla="val 50000"/>
                <a:gd name="adj2" fmla="val 58908"/>
              </a:avLst>
            </a:prstGeom>
            <a:solidFill>
              <a:srgbClr val="FFFF66">
                <a:alpha val="56862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812509" y="2815632"/>
            <a:ext cx="5309829" cy="2126154"/>
            <a:chOff x="0" y="0"/>
            <a:chExt cx="3344" cy="1339"/>
          </a:xfrm>
        </p:grpSpPr>
        <p:pic>
          <p:nvPicPr>
            <p:cNvPr id="9228" name="Picture 10" descr="3792cb395e8464e63a87ceb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" y="0"/>
              <a:ext cx="686" cy="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9" name="Rectangle 11"/>
            <p:cNvSpPr>
              <a:spLocks noChangeArrowheads="1"/>
            </p:cNvSpPr>
            <p:nvPr/>
          </p:nvSpPr>
          <p:spPr bwMode="auto">
            <a:xfrm>
              <a:off x="79" y="886"/>
              <a:ext cx="56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策梅洛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</a:p>
          </p:txBody>
        </p:sp>
        <p:sp>
          <p:nvSpPr>
            <p:cNvPr id="9230" name="Rectangle 12"/>
            <p:cNvSpPr>
              <a:spLocks noChangeArrowheads="1"/>
            </p:cNvSpPr>
            <p:nvPr/>
          </p:nvSpPr>
          <p:spPr bwMode="auto">
            <a:xfrm>
              <a:off x="1885" y="925"/>
              <a:ext cx="1459" cy="354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ZF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公理集合论</a:t>
              </a:r>
            </a:p>
          </p:txBody>
        </p:sp>
        <p:pic>
          <p:nvPicPr>
            <p:cNvPr id="9231" name="Picture 13" descr="Fraenke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" y="0"/>
              <a:ext cx="720" cy="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2" name="Rectangle 14"/>
            <p:cNvSpPr>
              <a:spLocks noChangeArrowheads="1"/>
            </p:cNvSpPr>
            <p:nvPr/>
          </p:nvSpPr>
          <p:spPr bwMode="auto">
            <a:xfrm>
              <a:off x="810" y="918"/>
              <a:ext cx="65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弗兰克尔</a:t>
              </a:r>
            </a:p>
          </p:txBody>
        </p:sp>
        <p:sp>
          <p:nvSpPr>
            <p:cNvPr id="9233" name="AutoShape 15"/>
            <p:cNvSpPr>
              <a:spLocks noChangeArrowheads="1"/>
            </p:cNvSpPr>
            <p:nvPr/>
          </p:nvSpPr>
          <p:spPr bwMode="auto">
            <a:xfrm>
              <a:off x="0" y="1078"/>
              <a:ext cx="1884" cy="261"/>
            </a:xfrm>
            <a:prstGeom prst="rightArrow">
              <a:avLst>
                <a:gd name="adj1" fmla="val 50000"/>
                <a:gd name="adj2" fmla="val 180460"/>
              </a:avLst>
            </a:prstGeom>
            <a:solidFill>
              <a:srgbClr val="FFFF66">
                <a:alpha val="45882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264177" y="5080929"/>
            <a:ext cx="4663566" cy="1643443"/>
            <a:chOff x="518" y="83"/>
            <a:chExt cx="2937" cy="1035"/>
          </a:xfrm>
        </p:grpSpPr>
        <p:sp>
          <p:nvSpPr>
            <p:cNvPr id="9224" name="AutoShape 17"/>
            <p:cNvSpPr>
              <a:spLocks noChangeArrowheads="1"/>
            </p:cNvSpPr>
            <p:nvPr/>
          </p:nvSpPr>
          <p:spPr bwMode="auto">
            <a:xfrm>
              <a:off x="1176" y="541"/>
              <a:ext cx="820" cy="250"/>
            </a:xfrm>
            <a:prstGeom prst="rightArrow">
              <a:avLst>
                <a:gd name="adj1" fmla="val 50000"/>
                <a:gd name="adj2" fmla="val 112553"/>
              </a:avLst>
            </a:prstGeom>
            <a:solidFill>
              <a:srgbClr val="FFFF66">
                <a:alpha val="21960"/>
              </a:srgbClr>
            </a:solidFill>
            <a:ln w="12700">
              <a:solidFill>
                <a:srgbClr val="0033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pic>
          <p:nvPicPr>
            <p:cNvPr id="9225" name="Picture 18" descr="Skole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" y="83"/>
              <a:ext cx="658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Rectangle 19"/>
            <p:cNvSpPr>
              <a:spLocks noChangeArrowheads="1"/>
            </p:cNvSpPr>
            <p:nvPr/>
          </p:nvSpPr>
          <p:spPr bwMode="auto">
            <a:xfrm>
              <a:off x="614" y="850"/>
              <a:ext cx="53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斯科伦</a:t>
              </a:r>
              <a:r>
                <a:rPr kumimoji="0" lang="zh-CN" altLang="en-US" sz="2801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</a:t>
              </a:r>
            </a:p>
          </p:txBody>
        </p:sp>
        <p:sp>
          <p:nvSpPr>
            <p:cNvPr id="9227" name="Rectangle 20"/>
            <p:cNvSpPr>
              <a:spLocks noChangeArrowheads="1"/>
            </p:cNvSpPr>
            <p:nvPr/>
          </p:nvSpPr>
          <p:spPr bwMode="auto">
            <a:xfrm>
              <a:off x="1996" y="498"/>
              <a:ext cx="1459" cy="354"/>
            </a:xfrm>
            <a:prstGeom prst="rect">
              <a:avLst/>
            </a:prstGeom>
            <a:solidFill>
              <a:srgbClr val="74B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ZFS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公理集合论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6056403" y="1490037"/>
            <a:ext cx="4889450" cy="46166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规定：对任何集合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，都有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</a:t>
            </a: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48712" y="347036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/>
              </a:rPr>
              <a:t>   本章导读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FB46D17-DA93-429F-807D-06B6323E06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67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37"/>
    </mc:Choice>
    <mc:Fallback xmlns="">
      <p:transition spd="slow" advTm="6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7830" y="249428"/>
            <a:ext cx="8066367" cy="635147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US" altLang="zh-CN" dirty="0"/>
              <a:t> </a:t>
            </a:r>
            <a:r>
              <a:rPr lang="zh-CN" altLang="en-US" dirty="0"/>
              <a:t>集合的运算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1069975" y="996859"/>
                <a:ext cx="10972800" cy="37676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1.6 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是全集，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的两个子集，则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(1)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并集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(Union Set)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/>
                  <a:t>∪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或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xB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(2)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交集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(Intersection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/>
                  <a:t>∩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xB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(3)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差集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(Subtraction Set) 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A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xB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(4)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补集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(Complement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  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altLang="zh-CN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U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x|x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U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且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xB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}  (B</a:t>
                </a:r>
                <a:r>
                  <a:rPr lang="en-US" altLang="zh-CN" sz="24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′,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～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B,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   )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(5)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对称差集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Sysmmetric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Difference Set)</a:t>
                </a:r>
                <a:r>
                  <a:rPr lang="zh-CN" alt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:endParaRPr lang="en-US" altLang="zh-CN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                          A</a:t>
                </a:r>
                <a:r>
                  <a:rPr lang="en-US" altLang="zh-CN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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B={x|(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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B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或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B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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)}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1069975" y="996859"/>
                <a:ext cx="10972800" cy="3767696"/>
              </a:xfrm>
              <a:blipFill>
                <a:blip r:embed="rId4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661810" y="4764555"/>
            <a:ext cx="1549759" cy="2030883"/>
            <a:chOff x="0" y="0"/>
            <a:chExt cx="976" cy="1279"/>
          </a:xfrm>
        </p:grpSpPr>
        <p:grpSp>
          <p:nvGrpSpPr>
            <p:cNvPr id="44066" name="Group 7"/>
            <p:cNvGrpSpPr>
              <a:grpSpLocks/>
            </p:cNvGrpSpPr>
            <p:nvPr/>
          </p:nvGrpSpPr>
          <p:grpSpPr bwMode="auto">
            <a:xfrm>
              <a:off x="0" y="0"/>
              <a:ext cx="976" cy="968"/>
              <a:chOff x="0" y="0"/>
              <a:chExt cx="976" cy="968"/>
            </a:xfrm>
          </p:grpSpPr>
          <p:sp>
            <p:nvSpPr>
              <p:cNvPr id="44068" name="Text Box 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76" cy="968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en-US" altLang="zh-CN" sz="2801" u="sng">
                  <a:latin typeface="Times New Roman" panose="02020603050405020304" pitchFamily="18" charset="0"/>
                  <a:ea typeface="楷体_GB2312" pitchFamily="1" charset="-122"/>
                </a:endParaRP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 u="sng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69" name="Oval 8" descr="浅色上对角线"/>
              <p:cNvSpPr>
                <a:spLocks noChangeArrowheads="1"/>
              </p:cNvSpPr>
              <p:nvPr/>
            </p:nvSpPr>
            <p:spPr bwMode="auto">
              <a:xfrm>
                <a:off x="139" y="330"/>
                <a:ext cx="380" cy="373"/>
              </a:xfrm>
              <a:prstGeom prst="ellipse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70" name="Oval 9" descr="浅色下对角线"/>
              <p:cNvSpPr>
                <a:spLocks noChangeArrowheads="1"/>
              </p:cNvSpPr>
              <p:nvPr/>
            </p:nvSpPr>
            <p:spPr bwMode="auto">
              <a:xfrm>
                <a:off x="418" y="330"/>
                <a:ext cx="380" cy="402"/>
              </a:xfrm>
              <a:prstGeom prst="ellipse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71" name="Line 10"/>
              <p:cNvSpPr>
                <a:spLocks noChangeShapeType="1"/>
              </p:cNvSpPr>
              <p:nvPr/>
            </p:nvSpPr>
            <p:spPr bwMode="auto">
              <a:xfrm>
                <a:off x="823" y="38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72" name="Oval 11" descr="浅色竖线"/>
              <p:cNvSpPr>
                <a:spLocks noChangeArrowheads="1"/>
              </p:cNvSpPr>
              <p:nvPr/>
            </p:nvSpPr>
            <p:spPr bwMode="auto">
              <a:xfrm>
                <a:off x="418" y="366"/>
                <a:ext cx="61" cy="290"/>
              </a:xfrm>
              <a:prstGeom prst="ellipse">
                <a:avLst/>
              </a:prstGeom>
              <a:blipFill dpi="0" rotWithShape="0">
                <a:blip r:embed="rId7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3201" b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067" name="Rectangle 12"/>
            <p:cNvSpPr>
              <a:spLocks noChangeArrowheads="1"/>
            </p:cNvSpPr>
            <p:nvPr/>
          </p:nvSpPr>
          <p:spPr bwMode="auto">
            <a:xfrm>
              <a:off x="179" y="952"/>
              <a:ext cx="6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801">
                  <a:latin typeface="Times New Roman" panose="02020603050405020304" pitchFamily="18" charset="0"/>
                </a:rPr>
                <a:t>并集</a:t>
              </a: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5055083" y="4766144"/>
            <a:ext cx="1544995" cy="2029295"/>
            <a:chOff x="0" y="0"/>
            <a:chExt cx="973" cy="1278"/>
          </a:xfrm>
        </p:grpSpPr>
        <p:sp>
          <p:nvSpPr>
            <p:cNvPr id="44061" name="Text Box 14"/>
            <p:cNvSpPr txBox="1">
              <a:spLocks noChangeArrowheads="1"/>
            </p:cNvSpPr>
            <p:nvPr/>
          </p:nvSpPr>
          <p:spPr bwMode="auto">
            <a:xfrm>
              <a:off x="0" y="0"/>
              <a:ext cx="973" cy="967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latin typeface="Times New Roman" panose="02020603050405020304" pitchFamily="18" charset="0"/>
                  <a:ea typeface="楷体_GB2312" pitchFamily="1" charset="-122"/>
                </a:rPr>
                <a:t>U</a:t>
              </a:r>
            </a:p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en-US" altLang="zh-CN" sz="2801">
                <a:latin typeface="Times New Roman" panose="02020603050405020304" pitchFamily="18" charset="0"/>
                <a:ea typeface="楷体_GB2312" pitchFamily="1" charset="-122"/>
              </a:endParaRPr>
            </a:p>
            <a:p>
              <a:pPr algn="l">
                <a:lnSpc>
                  <a:spcPct val="100000"/>
                </a:lnSpc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endParaRPr lang="zh-CN" altLang="en-US" sz="2801">
                <a:latin typeface="Times New Roman" panose="02020603050405020304" pitchFamily="18" charset="0"/>
                <a:ea typeface="楷体_GB2312" pitchFamily="1" charset="-122"/>
              </a:endParaRPr>
            </a:p>
          </p:txBody>
        </p:sp>
        <p:sp>
          <p:nvSpPr>
            <p:cNvPr id="44062" name="Oval 15" descr="宽上对角线"/>
            <p:cNvSpPr>
              <a:spLocks noChangeArrowheads="1"/>
            </p:cNvSpPr>
            <p:nvPr/>
          </p:nvSpPr>
          <p:spPr bwMode="auto">
            <a:xfrm>
              <a:off x="166" y="185"/>
              <a:ext cx="405" cy="462"/>
            </a:xfrm>
            <a:prstGeom prst="ellipse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1" charset="-122"/>
                </a:rPr>
                <a:t>A</a:t>
              </a:r>
            </a:p>
          </p:txBody>
        </p:sp>
        <p:sp>
          <p:nvSpPr>
            <p:cNvPr id="44063" name="Oval 16"/>
            <p:cNvSpPr>
              <a:spLocks noChangeArrowheads="1"/>
            </p:cNvSpPr>
            <p:nvPr/>
          </p:nvSpPr>
          <p:spPr bwMode="auto">
            <a:xfrm>
              <a:off x="403" y="202"/>
              <a:ext cx="382" cy="45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 dirty="0">
                  <a:latin typeface="Times New Roman" panose="02020603050405020304" pitchFamily="18" charset="0"/>
                  <a:ea typeface="楷体_GB2312" pitchFamily="1" charset="-122"/>
                </a:rPr>
                <a:t>B</a:t>
              </a:r>
            </a:p>
          </p:txBody>
        </p:sp>
        <p:sp>
          <p:nvSpPr>
            <p:cNvPr id="44064" name="Line 17"/>
            <p:cNvSpPr>
              <a:spLocks noChangeShapeType="1"/>
            </p:cNvSpPr>
            <p:nvPr/>
          </p:nvSpPr>
          <p:spPr bwMode="auto">
            <a:xfrm flipV="1">
              <a:off x="211" y="422"/>
              <a:ext cx="0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65" name="Rectangle 18"/>
            <p:cNvSpPr>
              <a:spLocks noChangeArrowheads="1"/>
            </p:cNvSpPr>
            <p:nvPr/>
          </p:nvSpPr>
          <p:spPr bwMode="auto">
            <a:xfrm>
              <a:off x="80" y="990"/>
              <a:ext cx="6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差集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8551567" y="4770630"/>
            <a:ext cx="1571989" cy="1945138"/>
            <a:chOff x="0" y="0"/>
            <a:chExt cx="990" cy="1225"/>
          </a:xfrm>
        </p:grpSpPr>
        <p:grpSp>
          <p:nvGrpSpPr>
            <p:cNvPr id="44054" name="Group 21"/>
            <p:cNvGrpSpPr>
              <a:grpSpLocks/>
            </p:cNvGrpSpPr>
            <p:nvPr/>
          </p:nvGrpSpPr>
          <p:grpSpPr bwMode="auto">
            <a:xfrm>
              <a:off x="17" y="0"/>
              <a:ext cx="973" cy="967"/>
              <a:chOff x="0" y="0"/>
              <a:chExt cx="1488" cy="1104"/>
            </a:xfrm>
          </p:grpSpPr>
          <p:sp>
            <p:nvSpPr>
              <p:cNvPr id="44056" name="Rectangle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88" cy="110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57" name="Oval 22"/>
              <p:cNvSpPr>
                <a:spLocks noChangeArrowheads="1"/>
              </p:cNvSpPr>
              <p:nvPr/>
            </p:nvSpPr>
            <p:spPr bwMode="auto">
              <a:xfrm>
                <a:off x="240" y="287"/>
                <a:ext cx="528" cy="49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58" name="Oval 23"/>
              <p:cNvSpPr>
                <a:spLocks noChangeArrowheads="1"/>
              </p:cNvSpPr>
              <p:nvPr/>
            </p:nvSpPr>
            <p:spPr bwMode="auto">
              <a:xfrm>
                <a:off x="624" y="287"/>
                <a:ext cx="528" cy="52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59" name="Oval 24"/>
              <p:cNvSpPr>
                <a:spLocks noChangeArrowheads="1"/>
              </p:cNvSpPr>
              <p:nvPr/>
            </p:nvSpPr>
            <p:spPr bwMode="auto">
              <a:xfrm>
                <a:off x="624" y="357"/>
                <a:ext cx="160" cy="3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60" name="Text Box 25"/>
              <p:cNvSpPr txBox="1">
                <a:spLocks noChangeArrowheads="1"/>
              </p:cNvSpPr>
              <p:nvPr/>
            </p:nvSpPr>
            <p:spPr bwMode="auto">
              <a:xfrm>
                <a:off x="96" y="37"/>
                <a:ext cx="240" cy="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</p:txBody>
          </p:sp>
        </p:grp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0" y="937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 dirty="0"/>
                <a:t>对称差集</a:t>
              </a:r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360828" y="4769320"/>
            <a:ext cx="1544996" cy="2026118"/>
            <a:chOff x="0" y="-36"/>
            <a:chExt cx="973" cy="1276"/>
          </a:xfrm>
        </p:grpSpPr>
        <p:grpSp>
          <p:nvGrpSpPr>
            <p:cNvPr id="44047" name="Group 29"/>
            <p:cNvGrpSpPr>
              <a:grpSpLocks/>
            </p:cNvGrpSpPr>
            <p:nvPr/>
          </p:nvGrpSpPr>
          <p:grpSpPr bwMode="auto">
            <a:xfrm>
              <a:off x="0" y="-36"/>
              <a:ext cx="973" cy="967"/>
              <a:chOff x="0" y="-36"/>
              <a:chExt cx="973" cy="967"/>
            </a:xfrm>
          </p:grpSpPr>
          <p:sp>
            <p:nvSpPr>
              <p:cNvPr id="44049" name="Text Box 29"/>
              <p:cNvSpPr txBox="1">
                <a:spLocks noChangeArrowheads="1"/>
              </p:cNvSpPr>
              <p:nvPr/>
            </p:nvSpPr>
            <p:spPr bwMode="auto">
              <a:xfrm>
                <a:off x="0" y="-36"/>
                <a:ext cx="973" cy="967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U</a:t>
                </a: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en-US" altLang="zh-CN" sz="2801">
                  <a:latin typeface="Times New Roman" panose="02020603050405020304" pitchFamily="18" charset="0"/>
                  <a:ea typeface="楷体_GB2312" pitchFamily="1" charset="-122"/>
                </a:endParaRPr>
              </a:p>
              <a:p>
                <a:pPr algn="l">
                  <a:lnSpc>
                    <a:spcPct val="100000"/>
                  </a:lnSpc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801">
                  <a:latin typeface="Times New Roman" panose="02020603050405020304" pitchFamily="18" charset="0"/>
                  <a:ea typeface="楷体_GB2312" pitchFamily="1" charset="-122"/>
                </a:endParaRPr>
              </a:p>
            </p:txBody>
          </p:sp>
          <p:sp>
            <p:nvSpPr>
              <p:cNvPr id="44050" name="Oval 30"/>
              <p:cNvSpPr>
                <a:spLocks noChangeArrowheads="1"/>
              </p:cNvSpPr>
              <p:nvPr/>
            </p:nvSpPr>
            <p:spPr bwMode="auto">
              <a:xfrm>
                <a:off x="162" y="242"/>
                <a:ext cx="400" cy="4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A</a:t>
                </a:r>
              </a:p>
            </p:txBody>
          </p:sp>
          <p:sp>
            <p:nvSpPr>
              <p:cNvPr id="44051" name="Oval 31"/>
              <p:cNvSpPr>
                <a:spLocks noChangeArrowheads="1"/>
              </p:cNvSpPr>
              <p:nvPr/>
            </p:nvSpPr>
            <p:spPr bwMode="auto">
              <a:xfrm>
                <a:off x="429" y="242"/>
                <a:ext cx="453" cy="4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2020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801">
                    <a:latin typeface="Times New Roman" panose="02020603050405020304" pitchFamily="18" charset="0"/>
                    <a:ea typeface="楷体_GB2312" pitchFamily="1" charset="-122"/>
                  </a:rPr>
                  <a:t>B</a:t>
                </a:r>
              </a:p>
            </p:txBody>
          </p:sp>
          <p:sp>
            <p:nvSpPr>
              <p:cNvPr id="44052" name="Line 32"/>
              <p:cNvSpPr>
                <a:spLocks noChangeShapeType="1"/>
              </p:cNvSpPr>
              <p:nvPr/>
            </p:nvSpPr>
            <p:spPr bwMode="auto">
              <a:xfrm flipV="1">
                <a:off x="510" y="343"/>
                <a:ext cx="0" cy="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53" name="Oval 33" descr="宽上对角线"/>
              <p:cNvSpPr>
                <a:spLocks noChangeArrowheads="1"/>
              </p:cNvSpPr>
              <p:nvPr/>
            </p:nvSpPr>
            <p:spPr bwMode="auto">
              <a:xfrm>
                <a:off x="429" y="307"/>
                <a:ext cx="106" cy="360"/>
              </a:xfrm>
              <a:prstGeom prst="ellipse">
                <a:avLst/>
              </a:prstGeom>
              <a:blipFill dpi="0" rotWithShape="0">
                <a:blip r:embed="rId9"/>
                <a:srcRect/>
                <a:tile tx="0" ty="0" sx="100000" sy="100000" flip="none" algn="tl"/>
              </a:blipFill>
              <a:ln w="9525">
                <a:solidFill>
                  <a:srgbClr val="7E7E7E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Font typeface="Wingdings" panose="05000000000000000000" pitchFamily="2" charset="2"/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3201" b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4048" name="Rectangle 34"/>
            <p:cNvSpPr>
              <a:spLocks noChangeArrowheads="1"/>
            </p:cNvSpPr>
            <p:nvPr/>
          </p:nvSpPr>
          <p:spPr bwMode="auto">
            <a:xfrm>
              <a:off x="43" y="952"/>
              <a:ext cx="7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交集</a:t>
              </a:r>
            </a:p>
          </p:txBody>
        </p:sp>
      </p:grp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6749337" y="4764555"/>
            <a:ext cx="1652971" cy="2030883"/>
            <a:chOff x="0" y="-26"/>
            <a:chExt cx="1041" cy="1279"/>
          </a:xfrm>
        </p:grpSpPr>
        <p:sp>
          <p:nvSpPr>
            <p:cNvPr id="44043" name="Rectangle 36"/>
            <p:cNvSpPr>
              <a:spLocks noChangeArrowheads="1"/>
            </p:cNvSpPr>
            <p:nvPr/>
          </p:nvSpPr>
          <p:spPr bwMode="auto">
            <a:xfrm>
              <a:off x="266" y="965"/>
              <a:ext cx="6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zh-CN" altLang="en-US" sz="2400"/>
                <a:t>补集</a:t>
              </a:r>
            </a:p>
          </p:txBody>
        </p:sp>
        <p:sp>
          <p:nvSpPr>
            <p:cNvPr id="44044" name="Rectangle 38"/>
            <p:cNvSpPr>
              <a:spLocks noChangeArrowheads="1"/>
            </p:cNvSpPr>
            <p:nvPr/>
          </p:nvSpPr>
          <p:spPr bwMode="auto">
            <a:xfrm>
              <a:off x="0" y="-26"/>
              <a:ext cx="1041" cy="967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>
                  <a:latin typeface="Times New Roman" panose="02020603050405020304" pitchFamily="18" charset="0"/>
                  <a:ea typeface="楷体_GB2312" pitchFamily="1" charset="-122"/>
                </a:rPr>
                <a:t>U</a:t>
              </a:r>
            </a:p>
          </p:txBody>
        </p:sp>
        <p:sp>
          <p:nvSpPr>
            <p:cNvPr id="44045" name="Oval 39"/>
            <p:cNvSpPr>
              <a:spLocks noChangeArrowheads="1"/>
            </p:cNvSpPr>
            <p:nvPr/>
          </p:nvSpPr>
          <p:spPr bwMode="auto">
            <a:xfrm>
              <a:off x="264" y="304"/>
              <a:ext cx="521" cy="547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801" dirty="0">
                  <a:latin typeface="Times New Roman" panose="02020603050405020304" pitchFamily="18" charset="0"/>
                  <a:ea typeface="楷体_GB2312" pitchFamily="1" charset="-122"/>
                </a:rPr>
                <a:t>A</a:t>
              </a:r>
            </a:p>
          </p:txBody>
        </p:sp>
        <p:graphicFrame>
          <p:nvGraphicFramePr>
            <p:cNvPr id="44046" name="Object 40"/>
            <p:cNvGraphicFramePr>
              <a:graphicFrameLocks/>
            </p:cNvGraphicFramePr>
            <p:nvPr/>
          </p:nvGraphicFramePr>
          <p:xfrm>
            <a:off x="800" y="78"/>
            <a:ext cx="189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1" r:id="rId10" imgW="31565" imgH="107769" progId="Equation.DSMT4">
                    <p:embed/>
                  </p:oleObj>
                </mc:Choice>
                <mc:Fallback>
                  <p:oleObj r:id="rId10" imgW="31565" imgH="107769" progId="Equation.DSMT4">
                    <p:embed/>
                    <p:pic>
                      <p:nvPicPr>
                        <p:cNvPr id="44046" name="Object 4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" y="78"/>
                          <a:ext cx="189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Rectangle 60"/>
          <p:cNvSpPr>
            <a:spLocks noChangeArrowheads="1"/>
          </p:cNvSpPr>
          <p:nvPr/>
        </p:nvSpPr>
        <p:spPr bwMode="auto">
          <a:xfrm>
            <a:off x="0" y="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06582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 uiExpand="1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推广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82715" y="1062496"/>
            <a:ext cx="3887100" cy="604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 </a:t>
            </a:r>
            <a:r>
              <a:rPr lang="en-US" altLang="zh-CN" dirty="0"/>
              <a:t>A</a:t>
            </a:r>
            <a:r>
              <a:rPr lang="en-US" altLang="zh-CN" baseline="-30000" dirty="0"/>
              <a:t>1</a:t>
            </a:r>
            <a:r>
              <a:rPr lang="en-US" altLang="zh-CN" dirty="0"/>
              <a:t>∪A</a:t>
            </a:r>
            <a:r>
              <a:rPr lang="en-US" altLang="zh-CN" baseline="-30000" dirty="0"/>
              <a:t>2</a:t>
            </a:r>
            <a:r>
              <a:rPr lang="en-US" altLang="zh-CN" dirty="0"/>
              <a:t>∪A</a:t>
            </a:r>
            <a:r>
              <a:rPr lang="en-US" altLang="zh-CN" baseline="-30000" dirty="0"/>
              <a:t>3</a:t>
            </a:r>
            <a:r>
              <a:rPr lang="en-US" altLang="zh-CN" dirty="0"/>
              <a:t>∪……∪A</a:t>
            </a:r>
            <a:r>
              <a:rPr lang="en-US" altLang="zh-CN" baseline="-30000" dirty="0"/>
              <a:t>n</a:t>
            </a:r>
          </a:p>
        </p:txBody>
      </p:sp>
      <p:sp>
        <p:nvSpPr>
          <p:cNvPr id="45065" name="Rectangle 8"/>
          <p:cNvSpPr>
            <a:spLocks noChangeArrowheads="1"/>
          </p:cNvSpPr>
          <p:nvPr/>
        </p:nvSpPr>
        <p:spPr bwMode="auto">
          <a:xfrm>
            <a:off x="4030510" y="1915480"/>
            <a:ext cx="5421465" cy="47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latin typeface="+mn-ea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{x|(x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)}</a:t>
            </a:r>
          </a:p>
        </p:txBody>
      </p:sp>
      <p:sp>
        <p:nvSpPr>
          <p:cNvPr id="45066" name="Rectangle 9"/>
          <p:cNvSpPr>
            <a:spLocks noChangeArrowheads="1"/>
          </p:cNvSpPr>
          <p:nvPr/>
        </p:nvSpPr>
        <p:spPr bwMode="auto">
          <a:xfrm>
            <a:off x="4054005" y="2693578"/>
            <a:ext cx="4268188" cy="47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∩……∩A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</a:p>
        </p:txBody>
      </p:sp>
      <p:sp>
        <p:nvSpPr>
          <p:cNvPr id="45067" name="Rectangle 10"/>
          <p:cNvSpPr>
            <a:spLocks noChangeArrowheads="1"/>
          </p:cNvSpPr>
          <p:nvPr/>
        </p:nvSpPr>
        <p:spPr bwMode="auto">
          <a:xfrm>
            <a:off x="4030510" y="3348784"/>
            <a:ext cx="6859588" cy="4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{x|(x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(x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且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)}</a:t>
            </a:r>
          </a:p>
        </p:txBody>
      </p:sp>
      <p:sp>
        <p:nvSpPr>
          <p:cNvPr id="45068" name="Rectangle 11"/>
          <p:cNvSpPr>
            <a:spLocks noChangeArrowheads="1"/>
          </p:cNvSpPr>
          <p:nvPr/>
        </p:nvSpPr>
        <p:spPr bwMode="auto">
          <a:xfrm>
            <a:off x="1073741" y="4042845"/>
            <a:ext cx="7850417" cy="51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当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无限增大时，可以记为：</a:t>
            </a:r>
          </a:p>
        </p:txBody>
      </p:sp>
      <p:sp>
        <p:nvSpPr>
          <p:cNvPr id="45069" name="Rectangle 12"/>
          <p:cNvSpPr>
            <a:spLocks noChangeArrowheads="1"/>
          </p:cNvSpPr>
          <p:nvPr/>
        </p:nvSpPr>
        <p:spPr bwMode="auto">
          <a:xfrm>
            <a:off x="3621607" y="4708352"/>
            <a:ext cx="3201141" cy="4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∪…</a:t>
            </a:r>
          </a:p>
        </p:txBody>
      </p:sp>
      <p:sp>
        <p:nvSpPr>
          <p:cNvPr id="45070" name="Rectangle 13"/>
          <p:cNvSpPr>
            <a:spLocks noChangeArrowheads="1"/>
          </p:cNvSpPr>
          <p:nvPr/>
        </p:nvSpPr>
        <p:spPr bwMode="auto">
          <a:xfrm>
            <a:off x="3621607" y="5642257"/>
            <a:ext cx="3582229" cy="4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Clr>
                <a:srgbClr val="00FF00"/>
              </a:buClr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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en-US" altLang="zh-CN" sz="2400" baseline="-30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∩…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8F2697-C3DF-4976-82A7-EDEE918269D7}"/>
                  </a:ext>
                </a:extLst>
              </p:cNvPr>
              <p:cNvSpPr txBox="1"/>
              <p:nvPr/>
            </p:nvSpPr>
            <p:spPr>
              <a:xfrm>
                <a:off x="1222375" y="981680"/>
                <a:ext cx="3201141" cy="8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∈{1,2,⋯,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8F2697-C3DF-4976-82A7-EDEE9182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981680"/>
                <a:ext cx="3201141" cy="880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B069DE-A097-4A82-959C-FE1697E73BEF}"/>
                  </a:ext>
                </a:extLst>
              </p:cNvPr>
              <p:cNvSpPr txBox="1"/>
              <p:nvPr/>
            </p:nvSpPr>
            <p:spPr>
              <a:xfrm>
                <a:off x="1726583" y="2510050"/>
                <a:ext cx="2280432" cy="885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⋂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∈{1,2,⋯,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B069DE-A097-4A82-959C-FE1697E73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583" y="2510050"/>
                <a:ext cx="2280432" cy="885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A6490D8-6CE3-42BA-897A-426F056EAF9C}"/>
                  </a:ext>
                </a:extLst>
              </p:cNvPr>
              <p:cNvSpPr txBox="1"/>
              <p:nvPr/>
            </p:nvSpPr>
            <p:spPr>
              <a:xfrm>
                <a:off x="1422354" y="4592483"/>
                <a:ext cx="2505656" cy="881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A6490D8-6CE3-42BA-897A-426F056EA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54" y="4592483"/>
                <a:ext cx="2505656" cy="881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59727B-1603-497A-94FF-E38544919754}"/>
                  </a:ext>
                </a:extLst>
              </p:cNvPr>
              <p:cNvSpPr txBox="1"/>
              <p:nvPr/>
            </p:nvSpPr>
            <p:spPr>
              <a:xfrm>
                <a:off x="1848366" y="5451637"/>
                <a:ext cx="1773241" cy="852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ctrlP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⋂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59727B-1603-497A-94FF-E38544919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66" y="5451637"/>
                <a:ext cx="1773241" cy="85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8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uild="p" autoUpdateAnimBg="0" advAuto="0"/>
      <p:bldP spid="45065" grpId="0" autoUpdateAnimBg="0"/>
      <p:bldP spid="45066" grpId="0" autoUpdateAnimBg="0"/>
      <p:bldP spid="45067" grpId="0" autoUpdateAnimBg="0"/>
      <p:bldP spid="45068" grpId="0" autoUpdateAnimBg="0"/>
      <p:bldP spid="45069" grpId="0" autoUpdateAnimBg="0"/>
      <p:bldP spid="45070" grpId="0" autoUpdateAnimBg="0"/>
      <p:bldP spid="2" grpId="0"/>
      <p:bldP spid="4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just"/>
            <a:r>
              <a:rPr lang="zh-CN" altLang="en-US" dirty="0"/>
              <a:t>定理</a:t>
            </a:r>
            <a:r>
              <a:rPr lang="en-US" altLang="zh-CN" dirty="0"/>
              <a:t>1.4  </a:t>
            </a:r>
            <a:r>
              <a:rPr lang="zh-CN" altLang="en-US" dirty="0"/>
              <a:t>设</a:t>
            </a:r>
            <a:r>
              <a:rPr lang="en-US" altLang="zh-CN" dirty="0"/>
              <a:t>U</a:t>
            </a:r>
            <a:r>
              <a:rPr lang="zh-CN" altLang="en-US" dirty="0"/>
              <a:t>是相对于</a:t>
            </a:r>
            <a:r>
              <a:rPr lang="en-US" altLang="zh-CN" dirty="0"/>
              <a:t>A</a:t>
            </a:r>
            <a:r>
              <a:rPr lang="zh-CN" altLang="en-US" dirty="0"/>
              <a:t>的全集。</a:t>
            </a:r>
            <a:endParaRPr lang="en-US" altLang="zh-C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46175" y="984214"/>
            <a:ext cx="10177553" cy="38862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幂    等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                                  Ａ∩Ａ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 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交    换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B=B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∪Ａ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;                            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B=B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∩Ａ</a:t>
            </a:r>
          </a:p>
          <a:p>
            <a:pPr marL="457291" indent="-457291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结    合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C)=(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B)∪C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    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)=(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分    配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(B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C)=(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B)∪(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C);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)=(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∪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)∩(Ａ∪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;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同    一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Φ=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Ａ；	Ａ∩Ｕ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；    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零　    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Ａ∪Ｕ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Ｕ；	Ａ∩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Φ=Φ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</a:p>
          <a:p>
            <a:pPr marL="457291" indent="-457291"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吸    收   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A∩(A∪B)=A;	A∪(A∩B)=A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；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135903" y="4648994"/>
            <a:ext cx="8991600" cy="2351631"/>
          </a:xfrm>
          <a:prstGeom prst="rect">
            <a:avLst/>
          </a:prstGeom>
          <a:noFill/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双重否定律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: 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Wingdings" panose="05000000000000000000" pitchFamily="2" charset="2"/>
              </a:rPr>
              <a:t>((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)=A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德 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· 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摩根律：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(A∪B)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∩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∩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B)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∪ 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;</a:t>
            </a:r>
            <a:endParaRPr lang="zh-CN" altLang="en-US" dirty="0">
              <a:solidFill>
                <a:srgbClr val="3333FF"/>
              </a:solidFill>
              <a:latin typeface="+mn-ea"/>
              <a:ea typeface="+mn-ea"/>
            </a:endParaRP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矛    盾   律：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 err="1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en-US" altLang="zh-CN" dirty="0" err="1">
                <a:solidFill>
                  <a:schemeClr val="tx1"/>
                </a:solidFill>
                <a:latin typeface="+mn-ea"/>
                <a:ea typeface="+mn-ea"/>
              </a:rPr>
              <a:t>∩A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marL="457291" indent="-457291">
              <a:lnSpc>
                <a:spcPct val="130000"/>
              </a:lnSpc>
              <a:buNone/>
              <a:tabLst>
                <a:tab pos="4750750" algn="l"/>
              </a:tabLst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排    中   律：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en-US" altLang="zh-CN" baseline="30000" dirty="0">
                <a:solidFill>
                  <a:schemeClr val="tx1"/>
                </a:solidFill>
                <a:latin typeface="+mn-ea"/>
                <a:ea typeface="+mn-ea"/>
              </a:rPr>
              <a:t>c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∪A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U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08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11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/>
              <a:t>定理</a:t>
            </a:r>
            <a:r>
              <a:rPr lang="en-US" altLang="zh-CN" dirty="0"/>
              <a:t>1.4</a:t>
            </a:r>
          </a:p>
        </p:txBody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327" y="1132151"/>
            <a:ext cx="11235749" cy="5542608"/>
          </a:xfrm>
        </p:spPr>
        <p:txBody>
          <a:bodyPr/>
          <a:lstStyle/>
          <a:p>
            <a:pPr marL="609707" indent="-609707"/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为任意集合，Ｕ为全集，</a:t>
            </a:r>
            <a:r>
              <a:rPr lang="en-US" altLang="zh-CN" dirty="0"/>
              <a:t>Φ</a:t>
            </a:r>
            <a:r>
              <a:rPr lang="zh-CN" altLang="en-US" dirty="0"/>
              <a:t>为空集</a:t>
            </a:r>
            <a:endParaRPr lang="en-US" altLang="zh-CN" dirty="0"/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幂等律</a:t>
            </a:r>
            <a:r>
              <a:rPr lang="en-US" altLang="zh-CN" dirty="0"/>
              <a:t>: A</a:t>
            </a:r>
            <a:r>
              <a:rPr lang="zh-CN" altLang="en-US" dirty="0"/>
              <a:t>∪</a:t>
            </a:r>
            <a:r>
              <a:rPr lang="en-US" altLang="zh-CN" dirty="0"/>
              <a:t>A=A</a:t>
            </a:r>
            <a:r>
              <a:rPr lang="zh-CN" altLang="en-US" dirty="0"/>
              <a:t>； </a:t>
            </a:r>
            <a:r>
              <a:rPr lang="en-US" altLang="zh-CN" dirty="0"/>
              <a:t>A</a:t>
            </a:r>
            <a:r>
              <a:rPr lang="zh-CN" altLang="en-US" dirty="0"/>
              <a:t>∩</a:t>
            </a:r>
            <a:r>
              <a:rPr lang="en-US" altLang="zh-CN" dirty="0"/>
              <a:t>A=A</a:t>
            </a:r>
            <a:r>
              <a:rPr lang="zh-CN" altLang="en-US" dirty="0"/>
              <a:t>； </a:t>
            </a: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恒等律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/>
              <a:t>A</a:t>
            </a:r>
            <a:r>
              <a:rPr lang="zh-CN" altLang="en-US" dirty="0"/>
              <a:t>∪</a:t>
            </a:r>
            <a:r>
              <a:rPr lang="en-US" altLang="zh-CN" dirty="0"/>
              <a:t>Φ =A</a:t>
            </a:r>
            <a:r>
              <a:rPr lang="zh-CN" altLang="en-US" dirty="0"/>
              <a:t>；</a:t>
            </a:r>
            <a:r>
              <a:rPr lang="en-US" altLang="zh-CN" dirty="0"/>
              <a:t>A</a:t>
            </a:r>
            <a:r>
              <a:rPr lang="zh-CN" altLang="en-US" dirty="0"/>
              <a:t>∩</a:t>
            </a:r>
            <a:r>
              <a:rPr lang="en-US" altLang="zh-CN" dirty="0"/>
              <a:t>U =A</a:t>
            </a:r>
            <a:r>
              <a:rPr lang="zh-CN" altLang="en-US" dirty="0"/>
              <a:t>；    </a:t>
            </a: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零　律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/>
              <a:t>A</a:t>
            </a:r>
            <a:r>
              <a:rPr lang="zh-CN" altLang="en-US" dirty="0"/>
              <a:t>∪</a:t>
            </a:r>
            <a:r>
              <a:rPr lang="en-US" altLang="zh-CN" dirty="0"/>
              <a:t>U=U</a:t>
            </a:r>
            <a:r>
              <a:rPr lang="zh-CN" altLang="en-US" dirty="0"/>
              <a:t>；   </a:t>
            </a:r>
            <a:r>
              <a:rPr lang="en-US" altLang="zh-CN" dirty="0"/>
              <a:t>A</a:t>
            </a:r>
            <a:r>
              <a:rPr lang="zh-CN" altLang="en-US" dirty="0"/>
              <a:t>∩</a:t>
            </a:r>
            <a:r>
              <a:rPr lang="en-US" altLang="zh-CN" dirty="0"/>
              <a:t>Φ=Φ</a:t>
            </a:r>
            <a:r>
              <a:rPr lang="zh-CN" altLang="en-US" dirty="0"/>
              <a:t>；</a:t>
            </a: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否定律：</a:t>
            </a:r>
            <a:r>
              <a:rPr lang="en-US" altLang="zh-CN" dirty="0">
                <a:solidFill>
                  <a:schemeClr val="tx1"/>
                </a:solidFill>
                <a:sym typeface="Wingdings" panose="05000000000000000000" pitchFamily="2" charset="2"/>
              </a:rPr>
              <a:t>((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)=A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矛盾律：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A</a:t>
            </a:r>
            <a:r>
              <a:rPr lang="en-US" altLang="zh-CN" baseline="30000" dirty="0" err="1">
                <a:solidFill>
                  <a:schemeClr val="tx1"/>
                </a:solidFill>
              </a:rPr>
              <a:t>c</a:t>
            </a:r>
            <a:r>
              <a:rPr lang="en-US" altLang="zh-CN" dirty="0" err="1">
                <a:solidFill>
                  <a:schemeClr val="tx1"/>
                </a:solidFill>
              </a:rPr>
              <a:t>∩A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Φ </a:t>
            </a:r>
            <a:r>
              <a:rPr lang="zh-CN" altLang="en-US" dirty="0"/>
              <a:t>；</a:t>
            </a: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排中律：</a:t>
            </a:r>
            <a:r>
              <a:rPr lang="en-US" altLang="zh-CN" dirty="0">
                <a:solidFill>
                  <a:schemeClr val="tx1"/>
                </a:solidFill>
              </a:rPr>
              <a:t> A</a:t>
            </a:r>
            <a:r>
              <a:rPr lang="en-US" altLang="zh-CN" baseline="30000" dirty="0">
                <a:solidFill>
                  <a:schemeClr val="tx1"/>
                </a:solidFill>
              </a:rPr>
              <a:t>c </a:t>
            </a:r>
            <a:r>
              <a:rPr lang="en-US" altLang="zh-CN" dirty="0">
                <a:solidFill>
                  <a:schemeClr val="tx1"/>
                </a:solidFill>
              </a:rPr>
              <a:t>∪A 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718175" y="3329784"/>
            <a:ext cx="3073052" cy="2391520"/>
            <a:chOff x="1547664" y="3795886"/>
            <a:chExt cx="1652588" cy="1179910"/>
          </a:xfrm>
        </p:grpSpPr>
        <p:sp>
          <p:nvSpPr>
            <p:cNvPr id="5" name="Rectangle 38"/>
            <p:cNvSpPr>
              <a:spLocks noChangeArrowheads="1"/>
            </p:cNvSpPr>
            <p:nvPr/>
          </p:nvSpPr>
          <p:spPr bwMode="auto">
            <a:xfrm>
              <a:off x="1547664" y="3795886"/>
              <a:ext cx="1652588" cy="117991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" name="Oval 39"/>
            <p:cNvSpPr>
              <a:spLocks noChangeArrowheads="1"/>
            </p:cNvSpPr>
            <p:nvPr/>
          </p:nvSpPr>
          <p:spPr bwMode="auto">
            <a:xfrm>
              <a:off x="1966764" y="4025677"/>
              <a:ext cx="827088" cy="78343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ctr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5" grpId="0" uiExpand="1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定理</a:t>
            </a:r>
            <a:r>
              <a:rPr lang="en-US" altLang="zh-CN" dirty="0"/>
              <a:t>1.4 (</a:t>
            </a:r>
            <a:r>
              <a:rPr lang="zh-CN" altLang="en-US" dirty="0"/>
              <a:t>续</a:t>
            </a:r>
            <a:r>
              <a:rPr lang="en-US" altLang="zh-CN" dirty="0"/>
              <a:t>1)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327" y="1132152"/>
            <a:ext cx="11235749" cy="3129273"/>
          </a:xfrm>
        </p:spPr>
        <p:txBody>
          <a:bodyPr/>
          <a:lstStyle/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结合律</a:t>
            </a:r>
            <a:r>
              <a:rPr lang="en-US" altLang="zh-CN" dirty="0">
                <a:solidFill>
                  <a:srgbClr val="FF0000"/>
                </a:solidFill>
              </a:rPr>
              <a:t>: 	</a:t>
            </a:r>
            <a:r>
              <a:rPr lang="en-US" altLang="zh-CN" dirty="0"/>
              <a:t>A</a:t>
            </a:r>
            <a:r>
              <a:rPr lang="zh-CN" altLang="en-US" dirty="0"/>
              <a:t>∪</a:t>
            </a:r>
            <a:r>
              <a:rPr lang="en-US" altLang="zh-CN" dirty="0"/>
              <a:t>(B</a:t>
            </a:r>
            <a:r>
              <a:rPr lang="zh-CN" altLang="en-US" dirty="0"/>
              <a:t>∪</a:t>
            </a:r>
            <a:r>
              <a:rPr lang="en-US" altLang="zh-CN" dirty="0"/>
              <a:t>C)=(A</a:t>
            </a:r>
            <a:r>
              <a:rPr lang="zh-CN" altLang="en-US" dirty="0"/>
              <a:t>∪</a:t>
            </a:r>
            <a:r>
              <a:rPr lang="en-US" altLang="zh-CN" dirty="0"/>
              <a:t>B)∪C</a:t>
            </a:r>
            <a:r>
              <a:rPr lang="zh-CN" altLang="en-US" dirty="0"/>
              <a:t>；</a:t>
            </a:r>
          </a:p>
          <a:p>
            <a:pPr marL="1219414" lvl="1" indent="-609707"/>
            <a:r>
              <a:rPr lang="zh-CN" altLang="en-US" dirty="0"/>
              <a:t>	 </a:t>
            </a:r>
            <a:r>
              <a:rPr lang="en-US" altLang="zh-CN" dirty="0"/>
              <a:t>	</a:t>
            </a:r>
            <a:r>
              <a:rPr lang="zh-CN" altLang="en-US" dirty="0"/>
              <a:t> </a:t>
            </a:r>
            <a:r>
              <a:rPr lang="en-US" altLang="zh-CN" sz="2400" b="1" dirty="0">
                <a:latin typeface="+mn-ea"/>
              </a:rPr>
              <a:t>A</a:t>
            </a:r>
            <a:r>
              <a:rPr lang="zh-CN" altLang="en-US" sz="2400" b="1" dirty="0">
                <a:latin typeface="+mn-ea"/>
              </a:rPr>
              <a:t>∩</a:t>
            </a:r>
            <a:r>
              <a:rPr lang="en-US" altLang="zh-CN" sz="2400" b="1" dirty="0">
                <a:latin typeface="+mn-ea"/>
              </a:rPr>
              <a:t>(B</a:t>
            </a:r>
            <a:r>
              <a:rPr lang="zh-CN" altLang="en-US" sz="2400" b="1" dirty="0">
                <a:latin typeface="+mn-ea"/>
              </a:rPr>
              <a:t>∩</a:t>
            </a:r>
            <a:r>
              <a:rPr lang="en-US" altLang="zh-CN" sz="2400" b="1" dirty="0">
                <a:latin typeface="+mn-ea"/>
              </a:rPr>
              <a:t>C)=(A</a:t>
            </a:r>
            <a:r>
              <a:rPr lang="zh-CN" altLang="en-US" sz="2400" b="1" dirty="0">
                <a:latin typeface="+mn-ea"/>
              </a:rPr>
              <a:t>∩</a:t>
            </a:r>
            <a:r>
              <a:rPr lang="en-US" altLang="zh-CN" sz="2400" b="1" dirty="0">
                <a:latin typeface="+mn-ea"/>
              </a:rPr>
              <a:t>B)∩C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分配律</a:t>
            </a:r>
            <a:r>
              <a:rPr lang="en-US" altLang="zh-CN" dirty="0">
                <a:solidFill>
                  <a:srgbClr val="FF0000"/>
                </a:solidFill>
              </a:rPr>
              <a:t>:	 </a:t>
            </a:r>
            <a:r>
              <a:rPr lang="en-US" altLang="zh-CN" dirty="0"/>
              <a:t>A</a:t>
            </a:r>
            <a:r>
              <a:rPr lang="zh-CN" altLang="en-US" dirty="0"/>
              <a:t>∩</a:t>
            </a:r>
            <a:r>
              <a:rPr lang="en-US" altLang="zh-CN" dirty="0"/>
              <a:t>(B</a:t>
            </a:r>
            <a:r>
              <a:rPr lang="zh-CN" altLang="en-US" dirty="0"/>
              <a:t>∪</a:t>
            </a:r>
            <a:r>
              <a:rPr lang="en-US" altLang="zh-CN" dirty="0"/>
              <a:t>C)=(A</a:t>
            </a:r>
            <a:r>
              <a:rPr lang="zh-CN" altLang="en-US" dirty="0"/>
              <a:t>∩</a:t>
            </a:r>
            <a:r>
              <a:rPr lang="en-US" altLang="zh-CN" dirty="0"/>
              <a:t>B)∪(A</a:t>
            </a:r>
            <a:r>
              <a:rPr lang="zh-CN" altLang="en-US" dirty="0"/>
              <a:t>∩</a:t>
            </a:r>
            <a:r>
              <a:rPr lang="en-US" altLang="zh-CN" dirty="0"/>
              <a:t>C)</a:t>
            </a:r>
          </a:p>
          <a:p>
            <a:pPr marL="1219414" lvl="1" indent="-609707"/>
            <a:r>
              <a:rPr lang="en-US" altLang="zh-CN" dirty="0"/>
              <a:t>		</a:t>
            </a:r>
            <a:r>
              <a:rPr lang="en-US" altLang="zh-CN" sz="2400" b="1" dirty="0">
                <a:latin typeface="+mn-ea"/>
              </a:rPr>
              <a:t>A</a:t>
            </a:r>
            <a:r>
              <a:rPr lang="zh-CN" altLang="en-US" sz="2400" b="1" dirty="0">
                <a:latin typeface="+mn-ea"/>
              </a:rPr>
              <a:t>∪</a:t>
            </a:r>
            <a:r>
              <a:rPr lang="en-US" altLang="zh-CN" sz="2400" b="1" dirty="0">
                <a:latin typeface="+mn-ea"/>
              </a:rPr>
              <a:t>(B</a:t>
            </a:r>
            <a:r>
              <a:rPr lang="zh-CN" altLang="en-US" sz="2400" b="1" dirty="0">
                <a:latin typeface="+mn-ea"/>
              </a:rPr>
              <a:t>∩</a:t>
            </a:r>
            <a:r>
              <a:rPr lang="en-US" altLang="zh-CN" sz="2400" b="1" dirty="0">
                <a:latin typeface="+mn-ea"/>
              </a:rPr>
              <a:t>C)=(A</a:t>
            </a:r>
            <a:r>
              <a:rPr lang="zh-CN" altLang="en-US" sz="2400" b="1" dirty="0">
                <a:latin typeface="+mn-ea"/>
              </a:rPr>
              <a:t>∪</a:t>
            </a:r>
            <a:r>
              <a:rPr lang="en-US" altLang="zh-CN" sz="2400" b="1" dirty="0">
                <a:latin typeface="+mn-ea"/>
              </a:rPr>
              <a:t>B)∩(A</a:t>
            </a:r>
            <a:r>
              <a:rPr lang="zh-CN" altLang="en-US" sz="2400" b="1" dirty="0">
                <a:latin typeface="+mn-ea"/>
              </a:rPr>
              <a:t>∪</a:t>
            </a:r>
            <a:r>
              <a:rPr lang="en-US" altLang="zh-CN" sz="2400" b="1" dirty="0">
                <a:latin typeface="+mn-ea"/>
              </a:rPr>
              <a:t>C)</a:t>
            </a: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889375" y="3429794"/>
            <a:ext cx="3288322" cy="2536247"/>
            <a:chOff x="5901747" y="1112724"/>
            <a:chExt cx="2732038" cy="2107197"/>
          </a:xfrm>
        </p:grpSpPr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5901747" y="1112724"/>
              <a:ext cx="2732038" cy="2107197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zh-CN" sz="3734" dirty="0">
                  <a:latin typeface="Times New Roman" pitchFamily="18" charset="0"/>
                  <a:ea typeface="楷体_GB2312" pitchFamily="49" charset="-122"/>
                </a:rPr>
                <a:t>U</a:t>
              </a:r>
            </a:p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endParaRPr lang="en-US" altLang="zh-CN" sz="3734" u="sng" dirty="0">
                <a:latin typeface="Times New Roman" pitchFamily="18" charset="0"/>
                <a:ea typeface="楷体_GB2312" pitchFamily="49" charset="-122"/>
              </a:endParaRPr>
            </a:p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endParaRPr lang="zh-CN" altLang="en-US" sz="3734" u="sng" dirty="0"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6" name="Oval 8" descr="浅色上对角线"/>
            <p:cNvSpPr>
              <a:spLocks noChangeArrowheads="1"/>
            </p:cNvSpPr>
            <p:nvPr/>
          </p:nvSpPr>
          <p:spPr bwMode="auto">
            <a:xfrm>
              <a:off x="6399722" y="2011899"/>
              <a:ext cx="1063703" cy="853443"/>
            </a:xfrm>
            <a:prstGeom prst="ellipse">
              <a:avLst/>
            </a:prstGeom>
            <a:pattFill prst="ltUpDiag">
              <a:fgClr>
                <a:schemeClr val="hlink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7" name="Oval 9" descr="浅色下对角线"/>
            <p:cNvSpPr>
              <a:spLocks noChangeArrowheads="1"/>
            </p:cNvSpPr>
            <p:nvPr/>
          </p:nvSpPr>
          <p:spPr bwMode="auto">
            <a:xfrm>
              <a:off x="7180705" y="2011899"/>
              <a:ext cx="1063703" cy="919891"/>
            </a:xfrm>
            <a:prstGeom prst="ellipse">
              <a:avLst/>
            </a:prstGeom>
            <a:pattFill prst="ltDnDiag">
              <a:fgClr>
                <a:schemeClr val="hlink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r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8205504" y="1910101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2194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268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Oval 11" descr="浅色竖线"/>
            <p:cNvSpPr>
              <a:spLocks noChangeArrowheads="1"/>
            </p:cNvSpPr>
            <p:nvPr/>
          </p:nvSpPr>
          <p:spPr bwMode="auto">
            <a:xfrm>
              <a:off x="7205816" y="2177727"/>
              <a:ext cx="212741" cy="589727"/>
            </a:xfrm>
            <a:prstGeom prst="ellipse">
              <a:avLst/>
            </a:prstGeom>
            <a:pattFill prst="ltVert">
              <a:fgClr>
                <a:schemeClr val="hlink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endParaRPr lang="zh-CN" altLang="en-US" sz="4268" b="0">
                <a:solidFill>
                  <a:srgbClr val="FF0000"/>
                </a:solidFill>
              </a:endParaRPr>
            </a:p>
          </p:txBody>
        </p:sp>
        <p:sp>
          <p:nvSpPr>
            <p:cNvPr id="10" name="Oval 16"/>
            <p:cNvSpPr>
              <a:spLocks noChangeAspect="1" noChangeArrowheads="1"/>
            </p:cNvSpPr>
            <p:nvPr/>
          </p:nvSpPr>
          <p:spPr bwMode="auto">
            <a:xfrm>
              <a:off x="6835556" y="1273323"/>
              <a:ext cx="1069304" cy="1067320"/>
            </a:xfrm>
            <a:prstGeom prst="ellipse">
              <a:avLst/>
            </a:prstGeom>
            <a:solidFill>
              <a:srgbClr val="00FFFF">
                <a:alpha val="7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t" anchorCtr="0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ctr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itchFamily="18" charset="0"/>
                  <a:ea typeface="楷体_GB2312" pitchFamily="49" charset="-122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4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5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定理</a:t>
            </a:r>
            <a:r>
              <a:rPr lang="en-US" altLang="zh-CN" dirty="0"/>
              <a:t>1.4 (</a:t>
            </a:r>
            <a:r>
              <a:rPr lang="zh-CN" altLang="en-US" dirty="0"/>
              <a:t>续</a:t>
            </a:r>
            <a:r>
              <a:rPr lang="en-US" altLang="zh-CN" dirty="0"/>
              <a:t>2)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327" y="1132150"/>
            <a:ext cx="11235749" cy="3933718"/>
          </a:xfrm>
        </p:spPr>
        <p:txBody>
          <a:bodyPr/>
          <a:lstStyle/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交换律</a:t>
            </a:r>
            <a:r>
              <a:rPr lang="en-US" altLang="zh-CN" dirty="0">
                <a:solidFill>
                  <a:srgbClr val="FF0000"/>
                </a:solidFill>
              </a:rPr>
              <a:t>:  </a:t>
            </a:r>
            <a:r>
              <a:rPr lang="en-US" altLang="zh-CN" dirty="0"/>
              <a:t>A</a:t>
            </a:r>
            <a:r>
              <a:rPr lang="zh-CN" altLang="en-US" dirty="0"/>
              <a:t>∪</a:t>
            </a:r>
            <a:r>
              <a:rPr lang="en-US" altLang="zh-CN" dirty="0"/>
              <a:t>B=B</a:t>
            </a:r>
            <a:r>
              <a:rPr lang="zh-CN" altLang="en-US" dirty="0"/>
              <a:t>∪</a:t>
            </a:r>
            <a:r>
              <a:rPr lang="en-US" altLang="zh-CN" dirty="0"/>
              <a:t>A; </a:t>
            </a:r>
          </a:p>
          <a:p>
            <a:pPr marL="0" indent="0">
              <a:buClr>
                <a:srgbClr val="0000FF"/>
              </a:buClr>
            </a:pPr>
            <a:r>
              <a:rPr lang="en-US" altLang="zh-CN" dirty="0"/>
              <a:t>	      A</a:t>
            </a:r>
            <a:r>
              <a:rPr lang="zh-CN" altLang="en-US" dirty="0"/>
              <a:t>∩</a:t>
            </a:r>
            <a:r>
              <a:rPr lang="en-US" altLang="zh-CN" dirty="0"/>
              <a:t>B=B</a:t>
            </a:r>
            <a:r>
              <a:rPr lang="zh-CN" altLang="en-US" dirty="0"/>
              <a:t>∩</a:t>
            </a:r>
            <a:r>
              <a:rPr lang="en-US" altLang="zh-CN" dirty="0"/>
              <a:t>A</a:t>
            </a:r>
            <a:endParaRPr lang="zh-CN" altLang="en-US" dirty="0"/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吸收律</a:t>
            </a:r>
            <a:r>
              <a:rPr lang="en-US" altLang="zh-CN" dirty="0">
                <a:solidFill>
                  <a:srgbClr val="FF0000"/>
                </a:solidFill>
              </a:rPr>
              <a:t>:  </a:t>
            </a:r>
            <a:r>
              <a:rPr lang="en-US" altLang="zh-CN" dirty="0"/>
              <a:t>A∩(A∪B)=A; </a:t>
            </a:r>
          </a:p>
          <a:p>
            <a:pPr marL="0" indent="0">
              <a:buClr>
                <a:srgbClr val="0000FF"/>
              </a:buClr>
            </a:pPr>
            <a:r>
              <a:rPr lang="en-US" altLang="zh-CN" dirty="0"/>
              <a:t>	      A∪(A∩B)=A</a:t>
            </a:r>
            <a:r>
              <a:rPr lang="zh-CN" altLang="en-US" dirty="0"/>
              <a:t>；</a:t>
            </a:r>
            <a:endParaRPr lang="en-US" altLang="zh-CN" dirty="0"/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</a:rPr>
              <a:t>DeMorgAn</a:t>
            </a:r>
            <a:r>
              <a:rPr lang="zh-CN" altLang="en-US" dirty="0">
                <a:solidFill>
                  <a:srgbClr val="FF0000"/>
                </a:solidFill>
              </a:rPr>
              <a:t>律：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609707" indent="-609707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(A∪B)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∩</a:t>
            </a: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(A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∩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B)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=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Ａ</a:t>
            </a:r>
            <a:r>
              <a:rPr lang="en-US" altLang="zh-CN" baseline="30000" dirty="0">
                <a:solidFill>
                  <a:schemeClr val="tx1"/>
                </a:solidFill>
              </a:rPr>
              <a:t>c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 ∪ </a:t>
            </a: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</a:rPr>
              <a:t>B</a:t>
            </a:r>
            <a:r>
              <a:rPr lang="en-US" altLang="zh-CN" baseline="30000" dirty="0" err="1">
                <a:solidFill>
                  <a:schemeClr val="tx1"/>
                </a:solidFill>
              </a:rPr>
              <a:t>c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8042094" y="1387812"/>
            <a:ext cx="3626990" cy="2906280"/>
            <a:chOff x="4499992" y="2931790"/>
            <a:chExt cx="1544638" cy="1151335"/>
          </a:xfrm>
        </p:grpSpPr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4499992" y="2931790"/>
              <a:ext cx="1544638" cy="115133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zh-CN" sz="3734" dirty="0">
                  <a:latin typeface="Times New Roman" pitchFamily="18" charset="0"/>
                  <a:ea typeface="楷体_GB2312" pitchFamily="49" charset="-122"/>
                </a:rPr>
                <a:t>U</a:t>
              </a:r>
            </a:p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endParaRPr lang="en-US" altLang="zh-CN" sz="3734" dirty="0">
                <a:latin typeface="Times New Roman" pitchFamily="18" charset="0"/>
                <a:ea typeface="楷体_GB2312" pitchFamily="49" charset="-122"/>
              </a:endParaRPr>
            </a:p>
            <a:p>
              <a:pPr algn="l" defTabSz="1219414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</a:pPr>
              <a:endParaRPr lang="zh-CN" altLang="en-US" sz="3734" dirty="0"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4758755" y="3219921"/>
              <a:ext cx="635000" cy="58340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itchFamily="18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5182617" y="3219921"/>
              <a:ext cx="719138" cy="58340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20202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ctr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kumimoji="1" lang="en-US" altLang="zh-CN" sz="3734" dirty="0">
                  <a:latin typeface="Times New Roman" pitchFamily="18" charset="0"/>
                  <a:ea typeface="楷体_GB2312" pitchFamily="49" charset="-122"/>
                </a:rPr>
                <a:t>B</a:t>
              </a:r>
            </a:p>
          </p:txBody>
        </p:sp>
        <p:sp>
          <p:nvSpPr>
            <p:cNvPr id="10" name="Line 32"/>
            <p:cNvSpPr>
              <a:spLocks noChangeShapeType="1"/>
            </p:cNvSpPr>
            <p:nvPr/>
          </p:nvSpPr>
          <p:spPr bwMode="auto">
            <a:xfrm flipV="1">
              <a:off x="5309617" y="3340175"/>
              <a:ext cx="0" cy="39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12194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4268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1" name="Oval 33" descr="宽上对角线"/>
            <p:cNvSpPr>
              <a:spLocks noChangeArrowheads="1"/>
            </p:cNvSpPr>
            <p:nvPr/>
          </p:nvSpPr>
          <p:spPr bwMode="auto">
            <a:xfrm>
              <a:off x="5182615" y="3300278"/>
              <a:ext cx="211140" cy="428625"/>
            </a:xfrm>
            <a:prstGeom prst="ellipse">
              <a:avLst/>
            </a:prstGeom>
            <a:pattFill prst="wdUpDiag">
              <a:fgClr>
                <a:srgbClr val="727272"/>
              </a:fgClr>
              <a:bgClr>
                <a:srgbClr val="FFFFFF"/>
              </a:bgClr>
            </a:pattFill>
            <a:ln w="9525">
              <a:solidFill>
                <a:srgbClr val="7E7E7E"/>
              </a:solidFill>
              <a:round/>
              <a:headEnd/>
              <a:tailEnd/>
            </a:ln>
          </p:spPr>
          <p:txBody>
            <a:bodyPr wrap="none" anchor="ctr"/>
            <a:lstStyle>
              <a:lvl1pPr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1pPr>
              <a:lvl2pPr marL="742950" indent="-28575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2pPr>
              <a:lvl3pPr marL="11430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itchFamily="2" charset="2"/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3pPr>
              <a:lvl4pPr marL="16002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4pPr>
              <a:lvl5pPr marL="2057400" indent="-228600" algn="just" eaLnBrk="0" hangingPunct="0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defRPr>
              </a:lvl9pPr>
            </a:lstStyle>
            <a:p>
              <a:pPr algn="l" defTabSz="1219414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endParaRPr lang="zh-CN" altLang="en-US" sz="4268" b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4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5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5" grpId="0" uiExpand="1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1146175" y="1513084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buClr>
                <a:srgbClr val="00FF00"/>
              </a:buClr>
              <a:buNone/>
            </a:pP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德 </a:t>
            </a:r>
            <a:r>
              <a:rPr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· </a:t>
            </a:r>
            <a:r>
              <a:rPr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摩根律：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1146175" y="2725039"/>
            <a:ext cx="8139409" cy="181582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分析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33"/>
                </a:solidFill>
                <a:latin typeface="+mn-ea"/>
                <a:ea typeface="+mn-ea"/>
              </a:rPr>
              <a:t>定理</a:t>
            </a:r>
            <a:r>
              <a:rPr lang="en-US" altLang="zh-CN" sz="2400" dirty="0">
                <a:solidFill>
                  <a:srgbClr val="990033"/>
                </a:solidFill>
                <a:latin typeface="+mn-ea"/>
                <a:ea typeface="+mn-ea"/>
              </a:rPr>
              <a:t>1.2</a:t>
            </a:r>
            <a:r>
              <a:rPr lang="en-US" altLang="zh-CN" sz="2400" dirty="0">
                <a:solidFill>
                  <a:srgbClr val="CC00CC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设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en-US" sz="2400" dirty="0">
                <a:latin typeface="+mn-ea"/>
                <a:ea typeface="+mn-ea"/>
              </a:rPr>
              <a:t>是任意两个集合，则</a:t>
            </a:r>
          </a:p>
          <a:p>
            <a:pPr algn="ctr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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A=B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zh-CN" altLang="en-US" b="1" dirty="0">
                <a:latin typeface="+mn-ea"/>
                <a:ea typeface="+mn-ea"/>
              </a:rPr>
              <a:t>选取证明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74975" y="1376988"/>
            <a:ext cx="539620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=A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(A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∩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=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∪B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2975" y="4753861"/>
            <a:ext cx="4800600" cy="11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∩</a:t>
            </a:r>
            <a:r>
              <a:rPr lang="en-US" altLang="zh-CN" b="1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b="1" baseline="30000" dirty="0" err="1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(A∪B)</a:t>
            </a:r>
            <a:r>
              <a:rPr lang="en-US" altLang="zh-CN" b="1" baseline="30000" dirty="0"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2130166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5" grpId="0" animBg="1" autoUpdateAnimBg="0"/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证明（</a:t>
            </a:r>
            <a:r>
              <a:rPr lang="en-US" altLang="zh-CN" dirty="0"/>
              <a:t>a</a:t>
            </a:r>
            <a:r>
              <a:rPr lang="zh-CN" altLang="en-US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6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107795" y="6083539"/>
                <a:ext cx="4669918" cy="587510"/>
              </a:xfrm>
              <a:solidFill>
                <a:schemeClr val="tx2"/>
              </a:solidFill>
            </p:spPr>
            <p:txBody>
              <a:bodyPr vert="horz" lIns="36008" tIns="36008" rIns="36008" bIns="36008" rtlCol="0"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由①、②知，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1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107795" y="6083539"/>
                <a:ext cx="4669918" cy="587510"/>
              </a:xfrm>
              <a:blipFill>
                <a:blip r:embed="rId3"/>
                <a:stretch>
                  <a:fillRect l="-3264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157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89362721"/>
              </p:ext>
            </p:extLst>
          </p:nvPr>
        </p:nvGraphicFramePr>
        <p:xfrm>
          <a:off x="2786063" y="4416425"/>
          <a:ext cx="2176355" cy="477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0" name="Equation" r:id="rId4" imgW="927000" imgH="203040" progId="Equation.DSMT4">
                  <p:embed/>
                </p:oleObj>
              </mc:Choice>
              <mc:Fallback>
                <p:oleObj name="Equation" r:id="rId4" imgW="927000" imgH="203040" progId="Equation.DSMT4">
                  <p:embed/>
                  <p:pic>
                    <p:nvPicPr>
                      <p:cNvPr id="49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4416425"/>
                        <a:ext cx="2176355" cy="477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Rectangle 5"/>
          <p:cNvSpPr>
            <a:spLocks noChangeArrowheads="1"/>
          </p:cNvSpPr>
          <p:nvPr/>
        </p:nvSpPr>
        <p:spPr bwMode="auto">
          <a:xfrm>
            <a:off x="2065992" y="1357628"/>
            <a:ext cx="654201" cy="4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>
                <a:solidFill>
                  <a:srgbClr val="800080"/>
                </a:solidFill>
                <a:latin typeface="+mn-ea"/>
                <a:ea typeface="+mn-ea"/>
                <a:sym typeface="Symbol" panose="05050102010706020507" pitchFamily="18" charset="2"/>
              </a:rPr>
              <a:t>①</a:t>
            </a:r>
          </a:p>
        </p:txBody>
      </p:sp>
      <p:sp>
        <p:nvSpPr>
          <p:cNvPr id="49159" name="Rectangle 6"/>
          <p:cNvSpPr>
            <a:spLocks noChangeArrowheads="1"/>
          </p:cNvSpPr>
          <p:nvPr/>
        </p:nvSpPr>
        <p:spPr bwMode="auto">
          <a:xfrm>
            <a:off x="6237320" y="1357628"/>
            <a:ext cx="654201" cy="47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2801">
                <a:solidFill>
                  <a:srgbClr val="800080"/>
                </a:solidFill>
                <a:latin typeface="+mn-ea"/>
                <a:ea typeface="+mn-ea"/>
                <a:sym typeface="Symbol" panose="05050102010706020507" pitchFamily="18" charset="2"/>
              </a:rPr>
              <a:t>②</a:t>
            </a:r>
          </a:p>
        </p:txBody>
      </p:sp>
      <p:graphicFrame>
        <p:nvGraphicFramePr>
          <p:cNvPr id="491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94366"/>
              </p:ext>
            </p:extLst>
          </p:nvPr>
        </p:nvGraphicFramePr>
        <p:xfrm>
          <a:off x="2436813" y="5068888"/>
          <a:ext cx="32686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1" name="Equation" r:id="rId6" imgW="1307880" imgH="279360" progId="Equation.DSMT4">
                  <p:embed/>
                </p:oleObj>
              </mc:Choice>
              <mc:Fallback>
                <p:oleObj name="Equation" r:id="rId6" imgW="1307880" imgH="279360" progId="Equation.DSMT4">
                  <p:embed/>
                  <p:pic>
                    <p:nvPicPr>
                      <p:cNvPr id="491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5068888"/>
                        <a:ext cx="326866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Object 9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46841965"/>
              </p:ext>
            </p:extLst>
          </p:nvPr>
        </p:nvGraphicFramePr>
        <p:xfrm>
          <a:off x="2868612" y="1341437"/>
          <a:ext cx="1869759" cy="6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2" name="Equation" r:id="rId8" imgW="850680" imgH="279360" progId="Equation.DSMT4">
                  <p:embed/>
                </p:oleObj>
              </mc:Choice>
              <mc:Fallback>
                <p:oleObj name="Equation" r:id="rId8" imgW="850680" imgH="279360" progId="Equation.DSMT4">
                  <p:embed/>
                  <p:pic>
                    <p:nvPicPr>
                      <p:cNvPr id="49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2" y="1341437"/>
                        <a:ext cx="1869759" cy="613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985125"/>
              </p:ext>
            </p:extLst>
          </p:nvPr>
        </p:nvGraphicFramePr>
        <p:xfrm>
          <a:off x="2611438" y="3530600"/>
          <a:ext cx="2919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3" name="Equation" r:id="rId10" imgW="1168200" imgH="228600" progId="Equation.DSMT4">
                  <p:embed/>
                </p:oleObj>
              </mc:Choice>
              <mc:Fallback>
                <p:oleObj name="Equation" r:id="rId10" imgW="1168200" imgH="228600" progId="Equation.DSMT4">
                  <p:embed/>
                  <p:pic>
                    <p:nvPicPr>
                      <p:cNvPr id="491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3530600"/>
                        <a:ext cx="2919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2785296" y="2086458"/>
          <a:ext cx="1903853" cy="44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4" r:id="rId12" imgW="761339" imgH="177646" progId="Equation.DSMT4">
                  <p:embed/>
                </p:oleObj>
              </mc:Choice>
              <mc:Fallback>
                <p:oleObj r:id="rId12" imgW="761339" imgH="177646" progId="Equation.DSMT4">
                  <p:embed/>
                  <p:pic>
                    <p:nvPicPr>
                      <p:cNvPr id="491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296" y="2086458"/>
                        <a:ext cx="1903853" cy="443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2785296" y="2767654"/>
          <a:ext cx="2570757" cy="50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5" r:id="rId14" imgW="1028254" imgH="203112" progId="Equation.DSMT4">
                  <p:embed/>
                </p:oleObj>
              </mc:Choice>
              <mc:Fallback>
                <p:oleObj r:id="rId14" imgW="1028254" imgH="203112" progId="Equation.DSMT4">
                  <p:embed/>
                  <p:pic>
                    <p:nvPicPr>
                      <p:cNvPr id="491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296" y="2767654"/>
                        <a:ext cx="2570757" cy="50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779816"/>
              </p:ext>
            </p:extLst>
          </p:nvPr>
        </p:nvGraphicFramePr>
        <p:xfrm>
          <a:off x="6845653" y="1279821"/>
          <a:ext cx="2225322" cy="51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6" name="Equation" r:id="rId16" imgW="850680" imgH="190440" progId="Equation.DSMT4">
                  <p:embed/>
                </p:oleObj>
              </mc:Choice>
              <mc:Fallback>
                <p:oleObj name="Equation" r:id="rId16" imgW="850680" imgH="190440" progId="Equation.DSMT4">
                  <p:embed/>
                  <p:pic>
                    <p:nvPicPr>
                      <p:cNvPr id="491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653" y="1279821"/>
                        <a:ext cx="2225322" cy="5143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64070"/>
              </p:ext>
            </p:extLst>
          </p:nvPr>
        </p:nvGraphicFramePr>
        <p:xfrm>
          <a:off x="6645275" y="2101850"/>
          <a:ext cx="29194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7" name="Equation" r:id="rId18" imgW="1168200" imgH="228600" progId="Equation.DSMT4">
                  <p:embed/>
                </p:oleObj>
              </mc:Choice>
              <mc:Fallback>
                <p:oleObj name="Equation" r:id="rId18" imgW="1168200" imgH="228600" progId="Equation.DSMT4">
                  <p:embed/>
                  <p:pic>
                    <p:nvPicPr>
                      <p:cNvPr id="4916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275" y="2101850"/>
                        <a:ext cx="29194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7" name="Object 15"/>
          <p:cNvGraphicFramePr>
            <a:graphicFrameLocks noChangeAspect="1"/>
          </p:cNvGraphicFramePr>
          <p:nvPr/>
        </p:nvGraphicFramePr>
        <p:xfrm>
          <a:off x="6820067" y="2767654"/>
          <a:ext cx="2570758" cy="50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r:id="rId20" imgW="1028254" imgH="203112" progId="Equation.DSMT4">
                  <p:embed/>
                </p:oleObj>
              </mc:Choice>
              <mc:Fallback>
                <p:oleObj r:id="rId20" imgW="1028254" imgH="203112" progId="Equation.DSMT4">
                  <p:embed/>
                  <p:pic>
                    <p:nvPicPr>
                      <p:cNvPr id="491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067" y="2767654"/>
                        <a:ext cx="2570758" cy="50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6820067" y="3609223"/>
          <a:ext cx="1903854" cy="44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9" r:id="rId22" imgW="761339" imgH="177646" progId="Equation.DSMT4">
                  <p:embed/>
                </p:oleObj>
              </mc:Choice>
              <mc:Fallback>
                <p:oleObj r:id="rId22" imgW="761339" imgH="177646" progId="Equation.DSMT4">
                  <p:embed/>
                  <p:pic>
                    <p:nvPicPr>
                      <p:cNvPr id="491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0067" y="3609223"/>
                        <a:ext cx="1903854" cy="443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654287"/>
              </p:ext>
            </p:extLst>
          </p:nvPr>
        </p:nvGraphicFramePr>
        <p:xfrm>
          <a:off x="6732611" y="4247425"/>
          <a:ext cx="2177025" cy="7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Equation" r:id="rId24" imgW="990360" imgH="279360" progId="Equation.DSMT4">
                  <p:embed/>
                </p:oleObj>
              </mc:Choice>
              <mc:Fallback>
                <p:oleObj name="Equation" r:id="rId24" imgW="990360" imgH="279360" progId="Equation.DSMT4">
                  <p:embed/>
                  <p:pic>
                    <p:nvPicPr>
                      <p:cNvPr id="491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611" y="4247425"/>
                        <a:ext cx="2177025" cy="72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806187"/>
              </p:ext>
            </p:extLst>
          </p:nvPr>
        </p:nvGraphicFramePr>
        <p:xfrm>
          <a:off x="6153150" y="5053013"/>
          <a:ext cx="355441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1" name="Equation" r:id="rId26" imgW="1422360" imgH="279360" progId="Equation.DSMT4">
                  <p:embed/>
                </p:oleObj>
              </mc:Choice>
              <mc:Fallback>
                <p:oleObj name="Equation" r:id="rId26" imgW="1422360" imgH="279360" progId="Equation.DSMT4">
                  <p:embed/>
                  <p:pic>
                    <p:nvPicPr>
                      <p:cNvPr id="4917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5053013"/>
                        <a:ext cx="3554413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Line 19"/>
          <p:cNvSpPr>
            <a:spLocks noChangeShapeType="1"/>
          </p:cNvSpPr>
          <p:nvPr/>
        </p:nvSpPr>
        <p:spPr bwMode="auto">
          <a:xfrm>
            <a:off x="5883225" y="1197252"/>
            <a:ext cx="0" cy="4681033"/>
          </a:xfrm>
          <a:prstGeom prst="line">
            <a:avLst/>
          </a:prstGeom>
          <a:noFill/>
          <a:ln w="76200" cmpd="dbl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93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9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 animBg="1"/>
      <p:bldP spid="49158" grpId="0" autoUpdateAnimBg="0"/>
      <p:bldP spid="49159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0363" y="213668"/>
            <a:ext cx="8066367" cy="708189"/>
          </a:xfrm>
        </p:spPr>
        <p:txBody>
          <a:bodyPr/>
          <a:lstStyle/>
          <a:p>
            <a:pPr eaLnBrk="1" hangingPunct="1"/>
            <a:r>
              <a:rPr lang="zh-CN" altLang="en-US" dirty="0"/>
              <a:t>证明（</a:t>
            </a:r>
            <a:r>
              <a:rPr lang="en-US" altLang="zh-CN" dirty="0"/>
              <a:t>b</a:t>
            </a:r>
            <a:r>
              <a:rPr lang="zh-CN" altLang="en-US" dirty="0"/>
              <a:t>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0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2137446" y="1352863"/>
                <a:ext cx="9371929" cy="57639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spcBef>
                    <a:spcPct val="0"/>
                  </a:spcBef>
                  <a:buClr>
                    <a:schemeClr val="accent1"/>
                  </a:buClr>
                  <a:buSzPct val="75000"/>
                  <a:buNone/>
                </a:pPr>
                <a:r>
                  <a:rPr lang="zh-CN" altLang="en-US" dirty="0"/>
                  <a:t>在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zh-CN" altLang="en-US" dirty="0"/>
                  <a:t> 中，用</a:t>
                </a:r>
                <a:r>
                  <a:rPr lang="en-US" altLang="zh-CN" dirty="0"/>
                  <a:t>A</a:t>
                </a:r>
                <a:r>
                  <a:rPr lang="en-US" altLang="zh-CN" baseline="30000" dirty="0"/>
                  <a:t>c</a:t>
                </a:r>
                <a:r>
                  <a:rPr lang="zh-CN" altLang="en-US" dirty="0"/>
                  <a:t> 和 </a:t>
                </a:r>
                <a:r>
                  <a:rPr lang="en-US" altLang="zh-CN" dirty="0" err="1"/>
                  <a:t>B</a:t>
                </a:r>
                <a:r>
                  <a:rPr lang="en-US" altLang="zh-CN" baseline="30000" dirty="0" err="1"/>
                  <a:t>c</a:t>
                </a:r>
                <a:r>
                  <a:rPr lang="zh-CN" altLang="en-US" dirty="0"/>
                  <a:t> 分别取代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，则有  </a:t>
                </a:r>
              </a:p>
            </p:txBody>
          </p:sp>
        </mc:Choice>
        <mc:Fallback xmlns="">
          <p:sp>
            <p:nvSpPr>
              <p:cNvPr id="501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2137446" y="1352863"/>
                <a:ext cx="9371929" cy="576397"/>
              </a:xfrm>
              <a:blipFill>
                <a:blip r:embed="rId3"/>
                <a:stretch>
                  <a:fillRect l="-716" b="-18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182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84717981"/>
              </p:ext>
            </p:extLst>
          </p:nvPr>
        </p:nvGraphicFramePr>
        <p:xfrm>
          <a:off x="2619375" y="2312988"/>
          <a:ext cx="51562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1" name="Equation" r:id="rId4" imgW="2070000" imgH="317160" progId="Equation.DSMT4">
                  <p:embed/>
                </p:oleObj>
              </mc:Choice>
              <mc:Fallback>
                <p:oleObj name="Equation" r:id="rId4" imgW="2070000" imgH="3171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2312988"/>
                        <a:ext cx="51562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93821"/>
              </p:ext>
            </p:extLst>
          </p:nvPr>
        </p:nvGraphicFramePr>
        <p:xfrm>
          <a:off x="2782404" y="4765202"/>
          <a:ext cx="3216275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2" name="Equation" r:id="rId6" imgW="1282680" imgH="279360" progId="Equation.DSMT4">
                  <p:embed/>
                </p:oleObj>
              </mc:Choice>
              <mc:Fallback>
                <p:oleObj name="Equation" r:id="rId6" imgW="1282680" imgH="279360" progId="Equation.DSMT4">
                  <p:embed/>
                  <p:pic>
                    <p:nvPicPr>
                      <p:cNvPr id="50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404" y="4765202"/>
                        <a:ext cx="3216275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48153"/>
              </p:ext>
            </p:extLst>
          </p:nvPr>
        </p:nvGraphicFramePr>
        <p:xfrm>
          <a:off x="2782404" y="3616486"/>
          <a:ext cx="417036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3" name="Equation" r:id="rId8" imgW="1663560" imgH="393480" progId="Equation.DSMT4">
                  <p:embed/>
                </p:oleObj>
              </mc:Choice>
              <mc:Fallback>
                <p:oleObj name="Equation" r:id="rId8" imgW="1663560" imgH="39348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404" y="3616486"/>
                        <a:ext cx="4170362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CC9810-A65F-436F-BC88-B3EF844002BE}"/>
                  </a:ext>
                </a:extLst>
              </p:cNvPr>
              <p:cNvSpPr/>
              <p:nvPr/>
            </p:nvSpPr>
            <p:spPr>
              <a:xfrm>
                <a:off x="2432103" y="1410228"/>
                <a:ext cx="28150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2CC9810-A65F-436F-BC88-B3EF8440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03" y="1410228"/>
                <a:ext cx="281506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5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build="p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7575" y="153194"/>
            <a:ext cx="8231505" cy="7621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zh-CN" altLang="en-US" sz="2400" dirty="0">
                <a:cs typeface="+mn-cs"/>
              </a:rPr>
              <a:t>集合恒等式的证明方法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4539" y="2085334"/>
            <a:ext cx="8066367" cy="2855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1" dirty="0"/>
              <a:t>逻辑演算法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1" dirty="0"/>
              <a:t>	利用</a:t>
            </a:r>
            <a:r>
              <a:rPr lang="zh-CN" altLang="en-US" sz="2801" u="sng" dirty="0"/>
              <a:t>逻辑等值式</a:t>
            </a:r>
            <a:r>
              <a:rPr lang="zh-CN" altLang="en-US" sz="2801" dirty="0"/>
              <a:t>和</a:t>
            </a:r>
            <a:r>
              <a:rPr lang="zh-CN" altLang="en-US" sz="2801" u="sng" dirty="0"/>
              <a:t>推理规则</a:t>
            </a:r>
          </a:p>
          <a:p>
            <a:pPr>
              <a:lnSpc>
                <a:spcPct val="150000"/>
              </a:lnSpc>
            </a:pPr>
            <a:r>
              <a:rPr lang="zh-CN" altLang="en-US" sz="2801" dirty="0"/>
              <a:t>集合演算法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1" dirty="0">
                <a:solidFill>
                  <a:schemeClr val="folHlink"/>
                </a:solidFill>
              </a:rPr>
              <a:t>	</a:t>
            </a:r>
            <a:r>
              <a:rPr lang="zh-CN" altLang="en-US" sz="2801" dirty="0"/>
              <a:t>利用</a:t>
            </a:r>
            <a:r>
              <a:rPr lang="zh-CN" altLang="en-US" sz="2801" u="sng" dirty="0"/>
              <a:t>集合恒等式</a:t>
            </a:r>
            <a:r>
              <a:rPr lang="zh-CN" altLang="en-US" sz="2801" dirty="0"/>
              <a:t>和</a:t>
            </a:r>
            <a:r>
              <a:rPr lang="zh-CN" altLang="en-US" sz="2801" u="sng" dirty="0"/>
              <a:t>已知结论</a:t>
            </a:r>
          </a:p>
        </p:txBody>
      </p:sp>
    </p:spTree>
    <p:extLst>
      <p:ext uri="{BB962C8B-B14F-4D97-AF65-F5344CB8AC3E}">
        <p14:creationId xmlns:p14="http://schemas.microsoft.com/office/powerpoint/2010/main" val="1200560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8" name="Group 47"/>
          <p:cNvGrpSpPr>
            <a:grpSpLocks/>
          </p:cNvGrpSpPr>
          <p:nvPr/>
        </p:nvGrpSpPr>
        <p:grpSpPr bwMode="auto">
          <a:xfrm>
            <a:off x="1062407" y="2163741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12331" name="Oval 47"/>
            <p:cNvSpPr>
              <a:spLocks noChangeArrowheads="1"/>
            </p:cNvSpPr>
            <p:nvPr/>
          </p:nvSpPr>
          <p:spPr bwMode="auto">
            <a:xfrm>
              <a:off x="0" y="73"/>
              <a:ext cx="668" cy="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2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3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4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335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2329" name="Text Box 52"/>
          <p:cNvSpPr txBox="1">
            <a:spLocks noChangeArrowheads="1"/>
          </p:cNvSpPr>
          <p:nvPr/>
        </p:nvSpPr>
        <p:spPr bwMode="auto">
          <a:xfrm>
            <a:off x="1198023" y="2394543"/>
            <a:ext cx="983161" cy="523220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重点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2330" name="Text Box 53"/>
          <p:cNvSpPr txBox="1">
            <a:spLocks noChangeArrowheads="1"/>
          </p:cNvSpPr>
          <p:nvPr/>
        </p:nvSpPr>
        <p:spPr bwMode="auto">
          <a:xfrm>
            <a:off x="2358922" y="1476084"/>
            <a:ext cx="7489865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集合的概念及集合间关系的证明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集合的表示方法：列举法、描述法和文氏图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集合运算及定律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幂集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P(A)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的计算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82" name="Group 47"/>
          <p:cNvGrpSpPr>
            <a:grpSpLocks/>
          </p:cNvGrpSpPr>
          <p:nvPr/>
        </p:nvGrpSpPr>
        <p:grpSpPr bwMode="auto">
          <a:xfrm>
            <a:off x="1071678" y="4535027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83" name="Oval 47"/>
            <p:cNvSpPr>
              <a:spLocks noChangeArrowheads="1"/>
            </p:cNvSpPr>
            <p:nvPr/>
          </p:nvSpPr>
          <p:spPr bwMode="auto">
            <a:xfrm>
              <a:off x="0" y="73"/>
              <a:ext cx="668" cy="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4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5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6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7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32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88" name="Text Box 52"/>
          <p:cNvSpPr txBox="1">
            <a:spLocks noChangeArrowheads="1"/>
          </p:cNvSpPr>
          <p:nvPr/>
        </p:nvSpPr>
        <p:spPr bwMode="auto">
          <a:xfrm>
            <a:off x="1216413" y="4776362"/>
            <a:ext cx="983161" cy="523220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难点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2368193" y="4267994"/>
            <a:ext cx="7480594" cy="1682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从集合与元素两个角度去分析集合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集合与集合关系的证明</a:t>
            </a:r>
          </a:p>
          <a:p>
            <a:pPr marL="0" marR="0" lvl="0" indent="0" algn="l" defTabSz="12196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无限集基数的理解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2" name="Rectangle 2"/>
          <p:cNvSpPr txBox="1">
            <a:spLocks noChangeArrowheads="1"/>
          </p:cNvSpPr>
          <p:nvPr/>
        </p:nvSpPr>
        <p:spPr>
          <a:xfrm>
            <a:off x="536575" y="354849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  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学习要求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BDB1C1A-2FCB-4B93-8AE9-6025E66F05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550" y="630078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4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62"/>
    </mc:Choice>
    <mc:Fallback xmlns="">
      <p:transition spd="slow" advTm="5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75" y="153194"/>
            <a:ext cx="8231505" cy="762176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cs typeface="+mn-cs"/>
              </a:rPr>
              <a:t>逻辑演算法的格式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9640" y="1371918"/>
            <a:ext cx="3810882" cy="4180316"/>
          </a:xfrm>
          <a:ln w="38100">
            <a:solidFill>
              <a:schemeClr val="folHlink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</a:rPr>
              <a:t>题目：</a:t>
            </a:r>
            <a:r>
              <a:rPr lang="en-US" altLang="zh-CN" sz="2801" dirty="0"/>
              <a:t>A</a:t>
            </a:r>
            <a:r>
              <a:rPr lang="zh-CN" altLang="en-US" sz="2801" dirty="0"/>
              <a:t>＝</a:t>
            </a:r>
            <a:r>
              <a:rPr lang="en-US" altLang="zh-CN" sz="2801" dirty="0"/>
              <a:t>B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</a:rPr>
              <a:t>证明</a:t>
            </a:r>
            <a:r>
              <a:rPr lang="zh-CN" altLang="en-US" sz="2801" dirty="0"/>
              <a:t>： </a:t>
            </a:r>
            <a:r>
              <a:rPr lang="zh-CN" altLang="en-US" sz="2801" dirty="0">
                <a:sym typeface="Symbol" pitchFamily="18" charset="2"/>
              </a:rPr>
              <a:t></a:t>
            </a:r>
            <a:r>
              <a:rPr lang="en-US" altLang="zh-CN" sz="2801" dirty="0">
                <a:sym typeface="Symbol" pitchFamily="18" charset="2"/>
              </a:rPr>
              <a:t>x</a:t>
            </a:r>
            <a:r>
              <a:rPr lang="zh-CN" altLang="en-US" sz="2801" dirty="0">
                <a:sym typeface="Symbol" pitchFamily="18" charset="2"/>
              </a:rPr>
              <a:t>，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chemeClr val="bg2"/>
                </a:solidFill>
                <a:sym typeface="Symbol" pitchFamily="18" charset="2"/>
              </a:rPr>
              <a:t>		 </a:t>
            </a:r>
            <a:r>
              <a:rPr lang="en-US" altLang="zh-CN" sz="2801" dirty="0" err="1">
                <a:sym typeface="Symbol" pitchFamily="18" charset="2"/>
              </a:rPr>
              <a:t>x∈A</a:t>
            </a:r>
            <a:endParaRPr lang="en-US" altLang="zh-CN" sz="2801" dirty="0"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olidFill>
                  <a:schemeClr val="bg2"/>
                </a:solidFill>
                <a:sym typeface="Symbol" pitchFamily="18" charset="2"/>
              </a:rPr>
              <a:t>	 </a:t>
            </a:r>
            <a:r>
              <a:rPr lang="en-US" altLang="zh-CN" sz="2801" dirty="0">
                <a:sym typeface="Symbol" pitchFamily="18" charset="2"/>
              </a:rPr>
              <a:t> … 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ym typeface="Symbol" pitchFamily="18" charset="2"/>
              </a:rPr>
              <a:t>	  </a:t>
            </a:r>
            <a:r>
              <a:rPr lang="en-US" altLang="zh-CN" sz="2801" dirty="0" err="1">
                <a:sym typeface="Symbol" pitchFamily="18" charset="2"/>
              </a:rPr>
              <a:t>x∈B</a:t>
            </a:r>
            <a:endParaRPr lang="en-US" altLang="zh-CN" sz="2801" dirty="0"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olidFill>
                  <a:schemeClr val="bg2"/>
                </a:solidFill>
                <a:sym typeface="Symbol" pitchFamily="18" charset="2"/>
              </a:rPr>
              <a:t>	</a:t>
            </a:r>
            <a:r>
              <a:rPr lang="zh-CN" altLang="en-US" sz="2801" dirty="0">
                <a:solidFill>
                  <a:srgbClr val="FF0000"/>
                </a:solidFill>
                <a:sym typeface="Symbol" pitchFamily="18" charset="2"/>
              </a:rPr>
              <a:t>所以 </a:t>
            </a:r>
            <a:r>
              <a:rPr lang="en-US" altLang="zh-CN" sz="2801" dirty="0">
                <a:sym typeface="Symbol" pitchFamily="18" charset="2"/>
              </a:rPr>
              <a:t>A</a:t>
            </a:r>
            <a:r>
              <a:rPr lang="zh-CN" altLang="en-US" sz="2801" dirty="0">
                <a:sym typeface="Symbol" pitchFamily="18" charset="2"/>
              </a:rPr>
              <a:t>＝</a:t>
            </a:r>
            <a:r>
              <a:rPr lang="en-US" altLang="zh-CN" sz="2801" dirty="0">
                <a:sym typeface="Symbol" pitchFamily="18" charset="2"/>
              </a:rPr>
              <a:t>B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  <a:sym typeface="Symbol" pitchFamily="18" charset="2"/>
              </a:rPr>
              <a:t>或证 </a:t>
            </a:r>
            <a:r>
              <a:rPr lang="en-US" altLang="zh-CN" sz="2801" dirty="0"/>
              <a:t>A</a:t>
            </a:r>
            <a:r>
              <a:rPr lang="en-US" altLang="zh-CN" sz="2801" dirty="0">
                <a:sym typeface="Symbol" pitchFamily="18" charset="2"/>
              </a:rPr>
              <a:t></a:t>
            </a:r>
            <a:r>
              <a:rPr lang="en-US" altLang="zh-CN" sz="2801" dirty="0"/>
              <a:t>B </a:t>
            </a:r>
            <a:r>
              <a:rPr lang="zh-CN" altLang="en-US" sz="2801" dirty="0"/>
              <a:t>且 </a:t>
            </a:r>
            <a:r>
              <a:rPr lang="en-US" altLang="zh-CN" sz="2801" dirty="0"/>
              <a:t>B</a:t>
            </a:r>
            <a:r>
              <a:rPr lang="en-US" altLang="zh-CN" sz="2801" dirty="0">
                <a:sym typeface="Symbol" pitchFamily="18" charset="2"/>
              </a:rPr>
              <a:t></a:t>
            </a:r>
            <a:r>
              <a:rPr lang="en-US" altLang="zh-CN" sz="2801" dirty="0"/>
              <a:t>A 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175393" y="1371918"/>
            <a:ext cx="3582229" cy="4344405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题目：</a:t>
            </a:r>
            <a:r>
              <a:rPr lang="en-US" altLang="zh-CN" sz="3201" b="1" dirty="0">
                <a:solidFill>
                  <a:srgbClr val="FF0000"/>
                </a:solidFill>
                <a:latin typeface="黑体"/>
                <a:ea typeface="黑体"/>
              </a:rPr>
              <a:t>A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  </a:t>
            </a:r>
            <a:r>
              <a:rPr lang="en-US" altLang="zh-CN" sz="3201" b="1" dirty="0">
                <a:solidFill>
                  <a:srgbClr val="FF0000"/>
                </a:solidFill>
                <a:latin typeface="黑体"/>
                <a:ea typeface="黑体"/>
              </a:rPr>
              <a:t>B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证明</a:t>
            </a:r>
            <a:r>
              <a:rPr lang="zh-CN" altLang="en-US" sz="3201" b="1" dirty="0">
                <a:solidFill>
                  <a:srgbClr val="FF0000"/>
                </a:solidFill>
                <a:latin typeface="黑体"/>
                <a:ea typeface="黑体"/>
              </a:rPr>
              <a:t>： 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 </a:t>
            </a:r>
            <a:r>
              <a:rPr lang="en-US" altLang="zh-CN" sz="3201" b="1" dirty="0">
                <a:solidFill>
                  <a:srgbClr val="FF0000"/>
                </a:solidFill>
                <a:latin typeface="黑体"/>
                <a:ea typeface="黑体"/>
              </a:rPr>
              <a:t>x</a:t>
            </a:r>
            <a:r>
              <a:rPr lang="zh-CN" altLang="en-US" sz="3201" b="1" dirty="0">
                <a:solidFill>
                  <a:srgbClr val="FF0000"/>
                </a:solidFill>
                <a:latin typeface="黑体"/>
                <a:ea typeface="黑体"/>
              </a:rPr>
              <a:t>，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		 </a:t>
            </a:r>
            <a:r>
              <a:rPr lang="en-US" altLang="zh-CN" sz="3201" b="1" dirty="0" err="1">
                <a:solidFill>
                  <a:srgbClr val="FF0000"/>
                </a:solidFill>
                <a:latin typeface="黑体"/>
                <a:ea typeface="黑体"/>
              </a:rPr>
              <a:t>x∈A</a:t>
            </a:r>
            <a:endParaRPr lang="en-US" altLang="zh-CN" sz="3201" b="1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	</a:t>
            </a:r>
            <a:r>
              <a:rPr lang="en-US" altLang="zh-CN" sz="3201" b="1" dirty="0">
                <a:solidFill>
                  <a:srgbClr val="0000FF"/>
                </a:solidFill>
                <a:latin typeface="Arial" charset="0"/>
                <a:ea typeface="黑体" pitchFamily="49" charset="-122"/>
                <a:sym typeface="Symbol" pitchFamily="18" charset="2"/>
              </a:rPr>
              <a:t>  </a:t>
            </a:r>
            <a:r>
              <a:rPr lang="en-US" altLang="zh-CN" sz="3201" b="1" dirty="0">
                <a:solidFill>
                  <a:srgbClr val="FF0000"/>
                </a:solidFill>
                <a:latin typeface="黑体"/>
                <a:ea typeface="黑体"/>
              </a:rPr>
              <a:t>… …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	 </a:t>
            </a:r>
            <a:r>
              <a:rPr lang="en-US" altLang="zh-CN" sz="3201" b="1" dirty="0">
                <a:solidFill>
                  <a:srgbClr val="0000FF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</a:t>
            </a:r>
            <a:r>
              <a:rPr lang="en-US" altLang="zh-CN" sz="3201" b="1" dirty="0">
                <a:solidFill>
                  <a:srgbClr val="FF0000"/>
                </a:solidFill>
                <a:latin typeface="黑体"/>
                <a:ea typeface="黑体"/>
              </a:rPr>
              <a:t> </a:t>
            </a:r>
            <a:r>
              <a:rPr lang="en-US" altLang="zh-CN" sz="3201" b="1" dirty="0" err="1">
                <a:solidFill>
                  <a:srgbClr val="FF0000"/>
                </a:solidFill>
                <a:latin typeface="黑体"/>
                <a:ea typeface="黑体"/>
              </a:rPr>
              <a:t>x∈B</a:t>
            </a:r>
            <a:endParaRPr lang="en-US" altLang="zh-CN" sz="3201" b="1" dirty="0">
              <a:solidFill>
                <a:srgbClr val="FF0000"/>
              </a:solidFill>
              <a:latin typeface="黑体"/>
              <a:ea typeface="黑体"/>
            </a:endParaRP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	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所以</a:t>
            </a:r>
            <a:r>
              <a:rPr lang="zh-CN" altLang="en-US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 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639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8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7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 autoUpdateAnimBg="0"/>
      <p:bldP spid="77828" grpId="0" build="p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>
          <a:xfrm>
            <a:off x="917575" y="153194"/>
            <a:ext cx="8231505" cy="762176"/>
          </a:xfrm>
        </p:spPr>
        <p:txBody>
          <a:bodyPr/>
          <a:lstStyle/>
          <a:p>
            <a:pPr>
              <a:defRPr/>
            </a:pPr>
            <a:r>
              <a:rPr lang="zh-CN" altLang="en-US" sz="2800" dirty="0">
                <a:cs typeface="+mn-cs"/>
              </a:rPr>
              <a:t>集合演算法的格式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059640" y="1371919"/>
            <a:ext cx="3582229" cy="2973553"/>
          </a:xfrm>
          <a:ln w="38100">
            <a:solidFill>
              <a:schemeClr val="folHlink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</a:rPr>
              <a:t>题目：</a:t>
            </a:r>
            <a:r>
              <a:rPr lang="en-US" altLang="zh-CN" sz="2801" dirty="0"/>
              <a:t>A</a:t>
            </a:r>
            <a:r>
              <a:rPr lang="zh-CN" altLang="en-US" sz="2801" dirty="0"/>
              <a:t>＝</a:t>
            </a:r>
            <a:r>
              <a:rPr lang="en-US" altLang="zh-CN" sz="2801" dirty="0"/>
              <a:t>B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</a:rPr>
              <a:t>证明： </a:t>
            </a:r>
            <a:r>
              <a:rPr lang="en-US" altLang="zh-CN" sz="2801" dirty="0"/>
              <a:t>A</a:t>
            </a:r>
            <a:endParaRPr lang="en-US" altLang="zh-CN" sz="2801" dirty="0">
              <a:sym typeface="Symbol" pitchFamily="18" charset="2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olidFill>
                  <a:schemeClr val="bg2"/>
                </a:solidFill>
                <a:sym typeface="Symbol" pitchFamily="18" charset="2"/>
              </a:rPr>
              <a:t>	 </a:t>
            </a:r>
            <a:r>
              <a:rPr lang="zh-CN" altLang="en-US" sz="2801" dirty="0">
                <a:sym typeface="Symbol" pitchFamily="18" charset="2"/>
              </a:rPr>
              <a:t>＝ </a:t>
            </a:r>
            <a:r>
              <a:rPr lang="en-US" altLang="zh-CN" sz="2801" dirty="0">
                <a:sym typeface="Symbol" pitchFamily="18" charset="2"/>
              </a:rPr>
              <a:t>… …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ym typeface="Symbol" pitchFamily="18" charset="2"/>
              </a:rPr>
              <a:t>	 </a:t>
            </a:r>
            <a:r>
              <a:rPr lang="zh-CN" altLang="en-US" sz="2801" dirty="0">
                <a:sym typeface="Symbol" pitchFamily="18" charset="2"/>
              </a:rPr>
              <a:t>＝ </a:t>
            </a:r>
            <a:r>
              <a:rPr lang="en-US" altLang="zh-CN" sz="2801" dirty="0">
                <a:sym typeface="Symbol" pitchFamily="18" charset="2"/>
              </a:rPr>
              <a:t>B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olidFill>
                  <a:schemeClr val="bg2"/>
                </a:solidFill>
                <a:sym typeface="Symbol" pitchFamily="18" charset="2"/>
              </a:rPr>
              <a:t>	</a:t>
            </a:r>
            <a:r>
              <a:rPr lang="zh-CN" altLang="en-US" sz="2801" dirty="0">
                <a:solidFill>
                  <a:srgbClr val="FF0000"/>
                </a:solidFill>
                <a:sym typeface="Symbol" pitchFamily="18" charset="2"/>
              </a:rPr>
              <a:t>所以</a:t>
            </a:r>
            <a:r>
              <a:rPr lang="zh-CN" altLang="en-US" sz="2801" dirty="0">
                <a:solidFill>
                  <a:schemeClr val="bg2"/>
                </a:solidFill>
                <a:sym typeface="Symbol" pitchFamily="18" charset="2"/>
              </a:rPr>
              <a:t> </a:t>
            </a:r>
            <a:r>
              <a:rPr lang="en-US" altLang="zh-CN" sz="2801" dirty="0"/>
              <a:t>A</a:t>
            </a:r>
            <a:r>
              <a:rPr lang="zh-CN" altLang="en-US" sz="2801" dirty="0"/>
              <a:t>＝</a:t>
            </a:r>
            <a:r>
              <a:rPr lang="en-US" altLang="zh-CN" sz="2801" dirty="0"/>
              <a:t>B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175393" y="1371918"/>
            <a:ext cx="3582229" cy="4115753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题目：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A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  <a:sym typeface="Symbol" pitchFamily="18" charset="2"/>
              </a:rPr>
              <a:t> 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B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证明</a:t>
            </a:r>
            <a:r>
              <a:rPr lang="zh-CN" altLang="en-US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：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A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	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  <a:sym typeface="Symbol" pitchFamily="18" charset="2"/>
              </a:rPr>
              <a:t>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 … …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	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  <a:sym typeface="Symbol" pitchFamily="18" charset="2"/>
              </a:rPr>
              <a:t>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黑体"/>
                <a:ea typeface="黑体"/>
              </a:rPr>
              <a:t> B</a:t>
            </a:r>
          </a:p>
          <a:p>
            <a:pPr marL="342960" indent="-342960"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	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所以</a:t>
            </a:r>
            <a:r>
              <a:rPr lang="zh-CN" altLang="en-US" sz="3201" dirty="0">
                <a:solidFill>
                  <a:srgbClr val="6B6B6B"/>
                </a:solidFill>
                <a:latin typeface="Arial" charset="0"/>
                <a:ea typeface="黑体" pitchFamily="49" charset="-122"/>
              </a:rPr>
              <a:t>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A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  <a:sym typeface="Symbol" pitchFamily="18" charset="2"/>
              </a:rPr>
              <a:t> 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78617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8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8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build="p" autoUpdateAnimBg="0"/>
      <p:bldP spid="78854" grpId="0" build="p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353399" y="1197253"/>
            <a:ext cx="6049775" cy="275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1219414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【</a:t>
            </a:r>
            <a:r>
              <a:rPr lang="zh-CN" altLang="en-US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例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】</a:t>
            </a:r>
            <a:r>
              <a:rPr lang="zh-CN" altLang="en-US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证明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A - B 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  <a:sym typeface="Symbol" pitchFamily="18" charset="2"/>
              </a:rPr>
              <a:t>=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 A∩~B</a:t>
            </a:r>
          </a:p>
          <a:p>
            <a:pPr defTabSz="1219414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 </a:t>
            </a:r>
            <a:r>
              <a:rPr lang="zh-CN" altLang="en-US" sz="3201" b="1" dirty="0">
                <a:solidFill>
                  <a:srgbClr val="330066">
                    <a:lumMod val="60000"/>
                    <a:lumOff val="40000"/>
                  </a:srgbClr>
                </a:solidFill>
                <a:latin typeface="Arial" charset="0"/>
                <a:ea typeface="黑体" pitchFamily="49" charset="-122"/>
              </a:rPr>
              <a:t>证：对任意的</a:t>
            </a:r>
            <a:r>
              <a:rPr lang="en-US" altLang="zh-CN" sz="3201" b="1" dirty="0">
                <a:solidFill>
                  <a:srgbClr val="330066">
                    <a:lumMod val="60000"/>
                    <a:lumOff val="40000"/>
                  </a:srgbClr>
                </a:solidFill>
                <a:latin typeface="Arial" charset="0"/>
                <a:ea typeface="黑体" pitchFamily="49" charset="-122"/>
              </a:rPr>
              <a:t>x       </a:t>
            </a:r>
          </a:p>
          <a:p>
            <a:pPr defTabSz="1219414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  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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 - B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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 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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且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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B </a:t>
            </a:r>
          </a:p>
          <a:p>
            <a:pPr defTabSz="1219414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               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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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且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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~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B </a:t>
            </a:r>
          </a:p>
          <a:p>
            <a:pPr defTabSz="1219414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                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x</a:t>
            </a: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  <a:sym typeface="Symbol" pitchFamily="18" charset="2"/>
              </a:rPr>
              <a:t>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A∩~B </a:t>
            </a:r>
            <a:endParaRPr lang="zh-CN" altLang="en-US" sz="3201" b="1" dirty="0">
              <a:solidFill>
                <a:srgbClr val="FF0000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873728" y="4037286"/>
            <a:ext cx="9495438" cy="58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【</a:t>
            </a:r>
            <a:r>
              <a:rPr lang="zh-CN" altLang="en-US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例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】</a:t>
            </a:r>
            <a:r>
              <a:rPr lang="zh-CN" altLang="en-US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利用恒等式，证明（吸收律）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A∪(</a:t>
            </a:r>
            <a:r>
              <a:rPr lang="en-US" altLang="zh-CN" sz="3201" b="1" dirty="0" err="1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A∩B</a:t>
            </a:r>
            <a:r>
              <a:rPr lang="en-US" altLang="zh-CN" sz="3201" b="1" dirty="0">
                <a:solidFill>
                  <a:srgbClr val="D8DADA">
                    <a:lumMod val="10000"/>
                  </a:srgbClr>
                </a:solidFill>
                <a:latin typeface="Arial" charset="0"/>
                <a:ea typeface="黑体" pitchFamily="49" charset="-122"/>
              </a:rPr>
              <a:t>) = A </a:t>
            </a:r>
            <a:endParaRPr lang="zh-CN" altLang="en-US" sz="3201" b="1" dirty="0">
              <a:solidFill>
                <a:srgbClr val="D8DADA">
                  <a:lumMod val="10000"/>
                </a:srgbClr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18225" y="5056697"/>
            <a:ext cx="6706401" cy="118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219414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证明： </a:t>
            </a: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A∪(A∩B) = (A∩U) ∪(A∩B)</a:t>
            </a:r>
          </a:p>
          <a:p>
            <a:pPr defTabSz="1219414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1" b="1" dirty="0">
                <a:solidFill>
                  <a:srgbClr val="FF0000"/>
                </a:solidFill>
                <a:latin typeface="Arial" charset="0"/>
                <a:ea typeface="黑体" pitchFamily="49" charset="-122"/>
              </a:rPr>
              <a:t>           = A∩ (U∪B) = A ∩ U = A</a:t>
            </a:r>
          </a:p>
        </p:txBody>
      </p:sp>
    </p:spTree>
    <p:extLst>
      <p:ext uri="{BB962C8B-B14F-4D97-AF65-F5344CB8AC3E}">
        <p14:creationId xmlns:p14="http://schemas.microsoft.com/office/powerpoint/2010/main" val="12672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4" name="Object 6"/>
          <p:cNvGraphicFramePr>
            <a:graphicFrameLocks noChangeAspect="1"/>
          </p:cNvGraphicFramePr>
          <p:nvPr>
            <p:extLst/>
          </p:nvPr>
        </p:nvGraphicFramePr>
        <p:xfrm>
          <a:off x="3882513" y="4987493"/>
          <a:ext cx="3842640" cy="500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Equation" r:id="rId3" imgW="1536033" imgH="203112" progId="Equation.DSMT4">
                  <p:embed/>
                </p:oleObj>
              </mc:Choice>
              <mc:Fallback>
                <p:oleObj name="Equation" r:id="rId3" imgW="1536033" imgH="203112" progId="Equation.DSMT4">
                  <p:embed/>
                  <p:pic>
                    <p:nvPicPr>
                      <p:cNvPr id="99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513" y="4987493"/>
                        <a:ext cx="3842640" cy="500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335" name="Group 7"/>
          <p:cNvGrpSpPr>
            <a:grpSpLocks/>
          </p:cNvGrpSpPr>
          <p:nvPr/>
        </p:nvGrpSpPr>
        <p:grpSpPr bwMode="auto">
          <a:xfrm>
            <a:off x="2348633" y="5554363"/>
            <a:ext cx="5427331" cy="585924"/>
            <a:chOff x="518" y="3498"/>
            <a:chExt cx="3418" cy="369"/>
          </a:xfrm>
        </p:grpSpPr>
        <p:sp>
          <p:nvSpPr>
            <p:cNvPr id="115731" name="Text Box 8"/>
            <p:cNvSpPr txBox="1">
              <a:spLocks noChangeArrowheads="1"/>
            </p:cNvSpPr>
            <p:nvPr/>
          </p:nvSpPr>
          <p:spPr bwMode="auto">
            <a:xfrm>
              <a:off x="518" y="3498"/>
              <a:ext cx="40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414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1" lang="zh-CN" altLang="en-US" sz="2801">
                  <a:solidFill>
                    <a:srgbClr val="330066"/>
                  </a:solidFill>
                </a:rPr>
                <a:t>故</a:t>
              </a:r>
              <a:r>
                <a:rPr kumimoji="1" lang="zh-CN" altLang="en-US" sz="2801">
                  <a:solidFill>
                    <a:srgbClr val="330066"/>
                  </a:solidFill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15732" name="Object 9"/>
            <p:cNvGraphicFramePr>
              <a:graphicFrameLocks noChangeAspect="1"/>
            </p:cNvGraphicFramePr>
            <p:nvPr/>
          </p:nvGraphicFramePr>
          <p:xfrm>
            <a:off x="816" y="3552"/>
            <a:ext cx="312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7" name="Equation" r:id="rId5" imgW="1981200" imgH="203200" progId="Equation.DSMT4">
                    <p:embed/>
                  </p:oleObj>
                </mc:Choice>
                <mc:Fallback>
                  <p:oleObj name="Equation" r:id="rId5" imgW="1981200" imgH="203200" progId="Equation.DSMT4">
                    <p:embed/>
                    <p:pic>
                      <p:nvPicPr>
                        <p:cNvPr id="11573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552"/>
                          <a:ext cx="312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5720" name="Group 10"/>
          <p:cNvGrpSpPr>
            <a:grpSpLocks/>
          </p:cNvGrpSpPr>
          <p:nvPr/>
        </p:nvGrpSpPr>
        <p:grpSpPr bwMode="auto">
          <a:xfrm>
            <a:off x="1393563" y="1295703"/>
            <a:ext cx="8581472" cy="565281"/>
            <a:chOff x="192" y="816"/>
            <a:chExt cx="5132" cy="356"/>
          </a:xfrm>
        </p:grpSpPr>
        <p:sp>
          <p:nvSpPr>
            <p:cNvPr id="115728" name="Text Box 11"/>
            <p:cNvSpPr txBox="1">
              <a:spLocks noChangeArrowheads="1"/>
            </p:cNvSpPr>
            <p:nvPr/>
          </p:nvSpPr>
          <p:spPr bwMode="auto">
            <a:xfrm>
              <a:off x="192" y="816"/>
              <a:ext cx="189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414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1" lang="en-US" altLang="zh-CN" sz="2801" dirty="0">
                  <a:solidFill>
                    <a:srgbClr val="330066"/>
                  </a:solidFill>
                </a:rPr>
                <a:t>【</a:t>
              </a:r>
              <a:r>
                <a:rPr kumimoji="1" lang="zh-CN" altLang="en-US" sz="2801" dirty="0">
                  <a:solidFill>
                    <a:srgbClr val="330066"/>
                  </a:solidFill>
                </a:rPr>
                <a:t>例</a:t>
              </a:r>
              <a:r>
                <a:rPr kumimoji="1" lang="en-US" altLang="zh-CN" sz="2801" dirty="0">
                  <a:solidFill>
                    <a:srgbClr val="330066"/>
                  </a:solidFill>
                </a:rPr>
                <a:t>】</a:t>
              </a:r>
              <a:r>
                <a:rPr kumimoji="1" lang="zh-CN" altLang="en-US" sz="2801" dirty="0">
                  <a:solidFill>
                    <a:srgbClr val="330066"/>
                  </a:solidFill>
                </a:rPr>
                <a:t>证明分配律 </a:t>
              </a:r>
            </a:p>
          </p:txBody>
        </p:sp>
        <p:graphicFrame>
          <p:nvGraphicFramePr>
            <p:cNvPr id="1157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004" y="857"/>
            <a:ext cx="3120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8" name="Equation" r:id="rId7" imgW="1981200" imgH="203200" progId="Equation.DSMT4">
                    <p:embed/>
                  </p:oleObj>
                </mc:Choice>
                <mc:Fallback>
                  <p:oleObj name="Equation" r:id="rId7" imgW="1981200" imgH="203200" progId="Equation.DSMT4">
                    <p:embed/>
                    <p:pic>
                      <p:nvPicPr>
                        <p:cNvPr id="1157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" y="857"/>
                          <a:ext cx="3120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730" name="Rectangle 13"/>
            <p:cNvSpPr>
              <a:spLocks noChangeArrowheads="1"/>
            </p:cNvSpPr>
            <p:nvPr/>
          </p:nvSpPr>
          <p:spPr bwMode="auto">
            <a:xfrm>
              <a:off x="4944" y="816"/>
              <a:ext cx="38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9414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kumimoji="1" lang="en-US" altLang="zh-CN" sz="2801">
                  <a:solidFill>
                    <a:srgbClr val="330066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801">
                  <a:solidFill>
                    <a:srgbClr val="330066"/>
                  </a:solidFill>
                </a:rPr>
                <a:t>。</a:t>
              </a:r>
            </a:p>
          </p:txBody>
        </p:sp>
      </p:grpSp>
      <p:grpSp>
        <p:nvGrpSpPr>
          <p:cNvPr id="99342" name="Group 14"/>
          <p:cNvGrpSpPr>
            <a:grpSpLocks/>
          </p:cNvGrpSpPr>
          <p:nvPr/>
        </p:nvGrpSpPr>
        <p:grpSpPr bwMode="auto">
          <a:xfrm>
            <a:off x="1830987" y="1843517"/>
            <a:ext cx="5030364" cy="585924"/>
            <a:chOff x="192" y="1161"/>
            <a:chExt cx="3168" cy="369"/>
          </a:xfrm>
        </p:grpSpPr>
        <p:graphicFrame>
          <p:nvGraphicFramePr>
            <p:cNvPr id="115722" name="Object 15"/>
            <p:cNvGraphicFramePr>
              <a:graphicFrameLocks noChangeAspect="1"/>
            </p:cNvGraphicFramePr>
            <p:nvPr/>
          </p:nvGraphicFramePr>
          <p:xfrm>
            <a:off x="1536" y="1273"/>
            <a:ext cx="200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" name="Equation" r:id="rId8" imgW="126835" imgH="139518" progId="Equation.DSMT4">
                    <p:embed/>
                  </p:oleObj>
                </mc:Choice>
                <mc:Fallback>
                  <p:oleObj name="Equation" r:id="rId8" imgW="126835" imgH="139518" progId="Equation.DSMT4">
                    <p:embed/>
                    <p:pic>
                      <p:nvPicPr>
                        <p:cNvPr id="11572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273"/>
                          <a:ext cx="200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5723" name="Group 16"/>
            <p:cNvGrpSpPr>
              <a:grpSpLocks/>
            </p:cNvGrpSpPr>
            <p:nvPr/>
          </p:nvGrpSpPr>
          <p:grpSpPr bwMode="auto">
            <a:xfrm>
              <a:off x="192" y="1161"/>
              <a:ext cx="3168" cy="369"/>
              <a:chOff x="192" y="1161"/>
              <a:chExt cx="3168" cy="369"/>
            </a:xfrm>
          </p:grpSpPr>
          <p:sp>
            <p:nvSpPr>
              <p:cNvPr id="115724" name="Text Box 17"/>
              <p:cNvSpPr txBox="1">
                <a:spLocks noChangeArrowheads="1"/>
              </p:cNvSpPr>
              <p:nvPr/>
            </p:nvSpPr>
            <p:spPr bwMode="auto">
              <a:xfrm>
                <a:off x="192" y="1200"/>
                <a:ext cx="85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219414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1" lang="zh-CN" altLang="en-US" sz="2801">
                    <a:solidFill>
                      <a:srgbClr val="330066"/>
                    </a:solidFill>
                  </a:rPr>
                  <a:t>证明：</a:t>
                </a:r>
                <a:r>
                  <a:rPr kumimoji="1" lang="zh-CN" altLang="en-US" sz="2801">
                    <a:solidFill>
                      <a:srgbClr val="330066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115725" name="Text Box 18"/>
              <p:cNvSpPr txBox="1">
                <a:spLocks noChangeArrowheads="1"/>
              </p:cNvSpPr>
              <p:nvPr/>
            </p:nvSpPr>
            <p:spPr bwMode="auto">
              <a:xfrm>
                <a:off x="806" y="1180"/>
                <a:ext cx="79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219414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1" lang="zh-CN" altLang="en-US" sz="2801">
                    <a:solidFill>
                      <a:srgbClr val="330066"/>
                    </a:solidFill>
                  </a:rPr>
                  <a:t>对任意</a:t>
                </a:r>
              </a:p>
            </p:txBody>
          </p:sp>
          <p:graphicFrame>
            <p:nvGraphicFramePr>
              <p:cNvPr id="115726" name="Object 19"/>
              <p:cNvGraphicFramePr>
                <a:graphicFrameLocks noChangeAspect="1"/>
              </p:cNvGraphicFramePr>
              <p:nvPr/>
            </p:nvGraphicFramePr>
            <p:xfrm>
              <a:off x="1820" y="1212"/>
              <a:ext cx="1540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10" name="Equation" r:id="rId10" imgW="977476" imgH="203112" progId="Equation.DSMT4">
                      <p:embed/>
                    </p:oleObj>
                  </mc:Choice>
                  <mc:Fallback>
                    <p:oleObj name="Equation" r:id="rId10" imgW="977476" imgH="203112" progId="Equation.DSMT4">
                      <p:embed/>
                      <p:pic>
                        <p:nvPicPr>
                          <p:cNvPr id="115726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0" y="1212"/>
                            <a:ext cx="1540" cy="3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5727" name="Rectangle 20"/>
              <p:cNvSpPr>
                <a:spLocks noChangeArrowheads="1"/>
              </p:cNvSpPr>
              <p:nvPr/>
            </p:nvSpPr>
            <p:spPr bwMode="auto">
              <a:xfrm>
                <a:off x="1628" y="1161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Wingdings" panose="05000000000000000000" pitchFamily="2" charset="2"/>
                  <a:buChar char="v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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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85000"/>
                  <a:buFont typeface="Wingdings" panose="05000000000000000000" pitchFamily="2" charset="2"/>
                  <a:buChar char="v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1219414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kumimoji="1" lang="zh-CN" altLang="en-US" sz="2801">
                    <a:solidFill>
                      <a:srgbClr val="330066"/>
                    </a:solidFill>
                  </a:rPr>
                  <a:t>，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882513" y="2438967"/>
            <a:ext cx="4064941" cy="625620"/>
            <a:chOff x="2909888" y="1828801"/>
            <a:chExt cx="3048000" cy="469106"/>
          </a:xfrm>
        </p:grpSpPr>
        <p:graphicFrame>
          <p:nvGraphicFramePr>
            <p:cNvPr id="99330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909888" y="1828801"/>
            <a:ext cx="3048000" cy="4691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1" name="Equation" r:id="rId12" imgW="1625600" imgH="254000" progId="Equation.DSMT4">
                    <p:embed/>
                  </p:oleObj>
                </mc:Choice>
                <mc:Fallback>
                  <p:oleObj name="Equation" r:id="rId12" imgW="1625600" imgH="254000" progId="Equation.DSMT4">
                    <p:embed/>
                    <p:pic>
                      <p:nvPicPr>
                        <p:cNvPr id="9933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888" y="1828801"/>
                          <a:ext cx="3048000" cy="4691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/>
            <p:cNvSpPr txBox="1"/>
            <p:nvPr/>
          </p:nvSpPr>
          <p:spPr>
            <a:xfrm>
              <a:off x="4139952" y="1876902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82513" y="4294093"/>
            <a:ext cx="4382514" cy="550495"/>
            <a:chOff x="2909888" y="3219822"/>
            <a:chExt cx="3286125" cy="412776"/>
          </a:xfrm>
        </p:grpSpPr>
        <p:graphicFrame>
          <p:nvGraphicFramePr>
            <p:cNvPr id="99333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2909888" y="3257551"/>
            <a:ext cx="3286125" cy="375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2" name="Equation" r:id="rId14" imgW="1752600" imgH="203200" progId="Equation.DSMT4">
                    <p:embed/>
                  </p:oleObj>
                </mc:Choice>
                <mc:Fallback>
                  <p:oleObj name="Equation" r:id="rId14" imgW="1752600" imgH="203200" progId="Equation.DSMT4">
                    <p:embed/>
                    <p:pic>
                      <p:nvPicPr>
                        <p:cNvPr id="993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888" y="3257551"/>
                          <a:ext cx="3286125" cy="375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/>
            <p:cNvSpPr txBox="1"/>
            <p:nvPr/>
          </p:nvSpPr>
          <p:spPr>
            <a:xfrm>
              <a:off x="4605503" y="3219822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且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82513" y="3621858"/>
            <a:ext cx="5494022" cy="570110"/>
            <a:chOff x="2909887" y="2715766"/>
            <a:chExt cx="4119563" cy="427484"/>
          </a:xfrm>
        </p:grpSpPr>
        <p:graphicFrame>
          <p:nvGraphicFramePr>
            <p:cNvPr id="99332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2909887" y="2768203"/>
            <a:ext cx="4119563" cy="375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3" name="Equation" r:id="rId16" imgW="2197100" imgH="203200" progId="Equation.DSMT4">
                    <p:embed/>
                  </p:oleObj>
                </mc:Choice>
                <mc:Fallback>
                  <p:oleObj name="Equation" r:id="rId16" imgW="2197100" imgH="203200" progId="Equation.DSMT4">
                    <p:embed/>
                    <p:pic>
                      <p:nvPicPr>
                        <p:cNvPr id="993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887" y="2768203"/>
                          <a:ext cx="4119563" cy="375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文本框 21"/>
            <p:cNvSpPr txBox="1"/>
            <p:nvPr/>
          </p:nvSpPr>
          <p:spPr>
            <a:xfrm>
              <a:off x="5004048" y="2715766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且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16749" y="2746202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或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44784" y="2761408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或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82512" y="3032830"/>
            <a:ext cx="4350758" cy="625620"/>
            <a:chOff x="2909887" y="2274094"/>
            <a:chExt cx="3262313" cy="469106"/>
          </a:xfrm>
        </p:grpSpPr>
        <p:graphicFrame>
          <p:nvGraphicFramePr>
            <p:cNvPr id="99331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2909887" y="2274094"/>
            <a:ext cx="3262313" cy="4691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4" name="Equation" r:id="rId18" imgW="1739900" imgH="254000" progId="Equation.DSMT4">
                    <p:embed/>
                  </p:oleObj>
                </mc:Choice>
                <mc:Fallback>
                  <p:oleObj name="Equation" r:id="rId18" imgW="1739900" imgH="254000" progId="Equation.DSMT4">
                    <p:embed/>
                    <p:pic>
                      <p:nvPicPr>
                        <p:cNvPr id="9933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9887" y="2274094"/>
                          <a:ext cx="3262313" cy="4691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5109559" y="2283718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且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55564" y="2317311"/>
              <a:ext cx="254529" cy="34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1219414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330066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98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单选题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16870" y="1222585"/>
            <a:ext cx="10755156" cy="715939"/>
          </a:xfrm>
        </p:spPr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A,B,C</a:t>
            </a:r>
            <a:r>
              <a:rPr lang="zh-CN" altLang="en-US" dirty="0"/>
              <a:t>为集合，下列结论正确的是（    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93565" y="2181367"/>
            <a:ext cx="653023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A.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若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A∩B=A∩C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则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B=C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3564" y="3077675"/>
            <a:ext cx="5569908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B.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若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A∪B=A∪C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则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B=C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3563" y="3973982"/>
            <a:ext cx="4897677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C.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若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A-B=A-C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则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B=C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3563" y="4870289"/>
            <a:ext cx="5473875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D.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若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A⊕B=A⊕C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则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B=C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900" y="1933152"/>
            <a:ext cx="2999277" cy="2289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882" y="3077675"/>
            <a:ext cx="2815311" cy="20928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02" y="3749319"/>
            <a:ext cx="3719897" cy="23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870" y="1222583"/>
            <a:ext cx="10755156" cy="1405453"/>
          </a:xfrm>
        </p:spPr>
        <p:txBody>
          <a:bodyPr/>
          <a:lstStyle/>
          <a:p>
            <a:r>
              <a:rPr lang="zh-CN" altLang="en-US" dirty="0"/>
              <a:t>设集合</a:t>
            </a:r>
            <a:r>
              <a:rPr lang="en-US" altLang="zh-CN" dirty="0"/>
              <a:t>X={1,{1}}</a:t>
            </a:r>
            <a:r>
              <a:rPr lang="zh-CN" altLang="en-US" dirty="0"/>
              <a:t>，则下列关于集合的运算，正确的是（   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01498" y="2879390"/>
            <a:ext cx="451354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A.X-{1}={1}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31944" y="2879390"/>
            <a:ext cx="451354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B.X-{1}={{1}}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1498" y="3749767"/>
            <a:ext cx="451354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C.X-{1</a:t>
            </a:r>
            <a:r>
              <a:rPr lang="zh-CN" altLang="en-US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2}={1}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1944" y="3749767"/>
            <a:ext cx="451354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D.X-{1,2}={{1}}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01498" y="4678222"/>
            <a:ext cx="4513546" cy="74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41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8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E.X-{1,2}={2}</a:t>
            </a:r>
            <a:endParaRPr lang="zh-CN" altLang="en-US" sz="4268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659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7541" y="406145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664BA8B4-558B-4500-B27C-0965A6D8FC66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9378D6E3-893D-4210-B1AF-1CBCF7887C47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202360978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1.3  </a:t>
            </a:r>
            <a:r>
              <a:rPr lang="zh-CN" altLang="en-US" dirty="0"/>
              <a:t>无限集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118" y="2548528"/>
            <a:ext cx="1440196" cy="628796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solidFill>
                  <a:srgbClr val="FF0000"/>
                </a:solidFill>
                <a:sym typeface="Symbol" panose="05050102010706020507" pitchFamily="18" charset="2"/>
              </a:rPr>
              <a:t>质  变</a:t>
            </a:r>
          </a:p>
        </p:txBody>
      </p:sp>
      <p:sp>
        <p:nvSpPr>
          <p:cNvPr id="51205" name="Line 4"/>
          <p:cNvSpPr>
            <a:spLocks noChangeShapeType="1"/>
          </p:cNvSpPr>
          <p:nvPr/>
        </p:nvSpPr>
        <p:spPr bwMode="auto">
          <a:xfrm>
            <a:off x="5032128" y="1795879"/>
            <a:ext cx="137191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51206" name="Line 5"/>
          <p:cNvSpPr>
            <a:spLocks noChangeShapeType="1"/>
          </p:cNvSpPr>
          <p:nvPr/>
        </p:nvSpPr>
        <p:spPr bwMode="auto">
          <a:xfrm>
            <a:off x="5032128" y="2862926"/>
            <a:ext cx="137191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b="1">
              <a:latin typeface="+mn-ea"/>
            </a:endParaRPr>
          </a:p>
        </p:txBody>
      </p:sp>
      <p:sp>
        <p:nvSpPr>
          <p:cNvPr id="51207" name="Rectangle 6"/>
          <p:cNvSpPr>
            <a:spLocks noChangeArrowheads="1"/>
          </p:cNvSpPr>
          <p:nvPr/>
        </p:nvSpPr>
        <p:spPr bwMode="auto">
          <a:xfrm>
            <a:off x="917575" y="3591757"/>
            <a:ext cx="1074419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    无限集合无法用确切的个数来描述，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因此，无限集合有许多有限集合所没有的一些特征，而有限集合的一些特征也不能任意推广到无限集合中去，即使有的能推广，也要做某些意义上的修改。</a:t>
            </a:r>
          </a:p>
        </p:txBody>
      </p:sp>
      <p:sp>
        <p:nvSpPr>
          <p:cNvPr id="51208" name="Rectangle 7"/>
          <p:cNvSpPr>
            <a:spLocks noChangeArrowheads="1"/>
          </p:cNvSpPr>
          <p:nvPr/>
        </p:nvSpPr>
        <p:spPr bwMode="auto">
          <a:xfrm>
            <a:off x="3355340" y="1457663"/>
            <a:ext cx="1107996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有限集</a:t>
            </a:r>
          </a:p>
        </p:txBody>
      </p:sp>
      <p:sp>
        <p:nvSpPr>
          <p:cNvPr id="51209" name="Rectangle 8"/>
          <p:cNvSpPr>
            <a:spLocks noChangeArrowheads="1"/>
          </p:cNvSpPr>
          <p:nvPr/>
        </p:nvSpPr>
        <p:spPr bwMode="auto">
          <a:xfrm>
            <a:off x="6604117" y="1457663"/>
            <a:ext cx="1583104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无限集</a:t>
            </a:r>
          </a:p>
        </p:txBody>
      </p:sp>
      <p:sp>
        <p:nvSpPr>
          <p:cNvPr id="51210" name="Rectangle 9"/>
          <p:cNvSpPr>
            <a:spLocks noChangeArrowheads="1"/>
          </p:cNvSpPr>
          <p:nvPr/>
        </p:nvSpPr>
        <p:spPr bwMode="auto">
          <a:xfrm>
            <a:off x="3355340" y="2524710"/>
            <a:ext cx="2019767" cy="49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量  变</a:t>
            </a:r>
          </a:p>
        </p:txBody>
      </p:sp>
    </p:spTree>
    <p:extLst>
      <p:ext uri="{BB962C8B-B14F-4D97-AF65-F5344CB8AC3E}">
        <p14:creationId xmlns:p14="http://schemas.microsoft.com/office/powerpoint/2010/main" val="1326919002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  <p:bldP spid="51207" grpId="0" autoUpdateAnimBg="0"/>
      <p:bldP spid="51208" grpId="0" autoUpdateAnimBg="0"/>
      <p:bldP spid="51209" grpId="0" autoUpdateAnimBg="0"/>
      <p:bldP spid="51210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2775" y="1197252"/>
            <a:ext cx="10972800" cy="47524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问题 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A={1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…}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与集合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B={1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baseline="32000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…}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哪个集合的元素更多？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引入 </a:t>
            </a:r>
            <a:r>
              <a:rPr lang="zh-CN" altLang="en-US" dirty="0">
                <a:solidFill>
                  <a:srgbClr val="CC00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自然数集合</a:t>
            </a: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二十世纪初，集合成为数学的基本概念之后，由冯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诺依曼（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Von Neumann </a:t>
            </a:r>
            <a:r>
              <a:rPr lang="en-US" altLang="zh-CN" sz="2000" dirty="0">
                <a:sym typeface="Symbol" panose="05050102010706020507" pitchFamily="18" charset="2"/>
              </a:rPr>
              <a:t>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）用集合的方式来定义自然数取得了成功，提出了用序列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······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来定义自然数。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1.3.1  </a:t>
            </a:r>
            <a:r>
              <a:rPr lang="zh-CN" altLang="en-US" b="1" dirty="0">
                <a:latin typeface="+mn-ea"/>
                <a:ea typeface="+mn-ea"/>
              </a:rPr>
              <a:t>可数集</a:t>
            </a:r>
          </a:p>
        </p:txBody>
      </p:sp>
    </p:spTree>
    <p:extLst>
      <p:ext uri="{BB962C8B-B14F-4D97-AF65-F5344CB8AC3E}">
        <p14:creationId xmlns:p14="http://schemas.microsoft.com/office/powerpoint/2010/main" val="3607599130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自然数</a:t>
            </a:r>
            <a:r>
              <a:rPr lang="en-US" altLang="zh-CN"/>
              <a:t>N</a:t>
            </a:r>
            <a:r>
              <a:rPr lang="zh-CN" altLang="en-US"/>
              <a:t>的定义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2375" y="1067594"/>
            <a:ext cx="9372600" cy="5216145"/>
          </a:xfrm>
        </p:spPr>
        <p:txBody>
          <a:bodyPr>
            <a:normAutofit lnSpcReduction="10000"/>
          </a:bodyPr>
          <a:lstStyle/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i="1" dirty="0">
                <a:sym typeface="Symbol" panose="05050102010706020507" pitchFamily="18" charset="2"/>
              </a:rPr>
              <a:t>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若</a:t>
            </a:r>
            <a:r>
              <a:rPr lang="en-US" altLang="zh-CN" dirty="0" err="1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nN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′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n{n}N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7030A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也即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0: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i="1" dirty="0">
                <a:sym typeface="Symbol" panose="05050102010706020507" pitchFamily="18" charset="2"/>
              </a:rPr>
              <a:t> 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,{</a:t>
            </a:r>
            <a:r>
              <a:rPr lang="en-US" altLang="zh-CN" i="1" dirty="0">
                <a:sym typeface="Symbol" panose="05050102010706020507" pitchFamily="18" charset="2"/>
              </a:rPr>
              <a:t>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}}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{0,1}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 ...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n: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{0,1,2,3,...n-1}</a:t>
            </a:r>
          </a:p>
          <a:p>
            <a:pPr marL="609722" indent="-609722">
              <a:spcBef>
                <a:spcPct val="15000"/>
              </a:spcBef>
              <a:buClr>
                <a:srgbClr val="FF9900"/>
              </a:buClr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     ...</a:t>
            </a:r>
          </a:p>
          <a:p>
            <a:pPr marL="609722" indent="-609722"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故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＝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{0,1,2,3,...,n,...}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3878008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2272209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7013575" y="2305520"/>
            <a:ext cx="1231106" cy="430908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305605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00B05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1069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592322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29725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53139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386473514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</a:t>
            </a:r>
            <a:r>
              <a:rPr lang="zh-CN" altLang="en-US" dirty="0"/>
              <a:t>可数集的定义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2942" y="1448594"/>
            <a:ext cx="11107647" cy="240344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1.7</a:t>
            </a:r>
            <a:r>
              <a:rPr lang="en-US" altLang="zh-CN" dirty="0">
                <a:solidFill>
                  <a:srgbClr val="C00000"/>
                </a:solidFill>
              </a:rPr>
              <a:t>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是两个集合，若在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之间存在</a:t>
            </a:r>
            <a:r>
              <a:rPr lang="en-US" altLang="zh-CN" dirty="0">
                <a:solidFill>
                  <a:srgbClr val="0000FF"/>
                </a:solidFill>
              </a:rPr>
              <a:t>1-1</a:t>
            </a:r>
            <a:r>
              <a:rPr lang="zh-CN" altLang="en-US" dirty="0">
                <a:solidFill>
                  <a:srgbClr val="0000FF"/>
                </a:solidFill>
              </a:rPr>
              <a:t>对应</a:t>
            </a:r>
            <a:r>
              <a:rPr lang="zh-CN" altLang="en-US" dirty="0"/>
              <a:t>关系：</a:t>
            </a:r>
          </a:p>
          <a:p>
            <a:pPr marL="0" indent="0" algn="ctr">
              <a:buNone/>
              <a:defRPr/>
            </a:pPr>
            <a:r>
              <a:rPr lang="el-GR" altLang="en-US" dirty="0"/>
              <a:t>ψ</a:t>
            </a:r>
            <a:r>
              <a:rPr lang="zh-CN" altLang="en-US" dirty="0"/>
              <a:t>：</a:t>
            </a:r>
            <a:r>
              <a:rPr lang="en-US" altLang="zh-CN" dirty="0"/>
              <a:t>A→B</a:t>
            </a:r>
            <a:endParaRPr lang="el-GR" altLang="en-US" dirty="0"/>
          </a:p>
          <a:p>
            <a:pPr marL="0" indent="0">
              <a:buNone/>
              <a:defRPr/>
            </a:pPr>
            <a:r>
              <a:rPr lang="zh-CN" altLang="en-US" dirty="0"/>
              <a:t>则称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>
                <a:solidFill>
                  <a:srgbClr val="3333FF"/>
                </a:solidFill>
              </a:rPr>
              <a:t>等势</a:t>
            </a:r>
            <a:r>
              <a:rPr lang="en-US" altLang="zh-CN" dirty="0"/>
              <a:t>(Equipotent)</a:t>
            </a:r>
            <a:r>
              <a:rPr lang="zh-CN" altLang="en-US" dirty="0"/>
              <a:t>，记为：</a:t>
            </a:r>
            <a:r>
              <a:rPr lang="en-US" altLang="zh-CN" dirty="0">
                <a:solidFill>
                  <a:srgbClr val="FF3300"/>
                </a:solidFill>
              </a:rPr>
              <a:t>A</a:t>
            </a:r>
            <a:r>
              <a:rPr lang="en-US" altLang="zh-CN" dirty="0">
                <a:solidFill>
                  <a:srgbClr val="FF3300"/>
                </a:solidFill>
                <a:sym typeface="Symbol" panose="05050102010706020507" pitchFamily="18" charset="2"/>
              </a:rPr>
              <a:t></a:t>
            </a:r>
            <a:r>
              <a:rPr lang="en-US" altLang="zh-CN" dirty="0">
                <a:solidFill>
                  <a:srgbClr val="FF3300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880069" y="4110315"/>
            <a:ext cx="5670275" cy="70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320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en-US" sz="320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en-US" sz="2801" dirty="0">
                <a:solidFill>
                  <a:srgbClr val="C00000"/>
                </a:solidFill>
                <a:latin typeface="+mn-ea"/>
                <a:ea typeface="+mn-ea"/>
              </a:rPr>
              <a:t>注意</a:t>
            </a:r>
            <a:r>
              <a:rPr lang="zh-CN" altLang="en-US" sz="2801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若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＝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，则 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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3158302" y="4953472"/>
            <a:ext cx="4311060" cy="70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r>
              <a:rPr lang="zh-CN" altLang="en-US" sz="3201" dirty="0">
                <a:solidFill>
                  <a:srgbClr val="0000CC"/>
                </a:solidFill>
                <a:latin typeface="+mn-ea"/>
                <a:ea typeface="+mn-ea"/>
              </a:rPr>
              <a:t> 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若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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，则 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A</a:t>
            </a:r>
            <a:r>
              <a:rPr lang="zh-CN" altLang="en-US" sz="2801" dirty="0">
                <a:solidFill>
                  <a:srgbClr val="0000CC"/>
                </a:solidFill>
                <a:latin typeface="+mn-ea"/>
                <a:ea typeface="+mn-ea"/>
              </a:rPr>
              <a:t>＝</a:t>
            </a: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</a:rPr>
              <a:t>B   </a:t>
            </a:r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6767525" y="5039217"/>
            <a:ext cx="1792703" cy="56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en-US" altLang="zh-CN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×</a:t>
            </a: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6708775" y="4196060"/>
            <a:ext cx="1792702" cy="6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（</a:t>
            </a:r>
            <a:r>
              <a:rPr lang="zh-CN" altLang="en-US" sz="3201">
                <a:solidFill>
                  <a:srgbClr val="FF0000"/>
                </a:solidFill>
                <a:latin typeface="+mn-ea"/>
                <a:ea typeface="+mn-ea"/>
              </a:rPr>
              <a:t>√</a:t>
            </a:r>
            <a:r>
              <a:rPr lang="zh-CN" altLang="en-US" sz="2801">
                <a:solidFill>
                  <a:srgbClr val="FF0000"/>
                </a:solidFill>
                <a:latin typeface="+mn-ea"/>
                <a:ea typeface="+mn-ea"/>
                <a:sym typeface="Symbol" panose="05050102010706020507" pitchFamily="18" charset="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119948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4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4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build="p" autoUpdateAnimBg="0" advAuto="0"/>
      <p:bldP spid="54277" grpId="0" autoUpdateAnimBg="0"/>
      <p:bldP spid="54278" grpId="0" autoUpdateAnimBg="0"/>
      <p:bldP spid="54279" grpId="0" autoUpdateAnimBg="0"/>
      <p:bldP spid="54280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>
                <a:latin typeface="+mn-ea"/>
                <a:ea typeface="+mn-ea"/>
              </a:rPr>
              <a:t>解题小贴士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1635" y="4111923"/>
            <a:ext cx="6481675" cy="461665"/>
          </a:xfrm>
          <a:prstGeom prst="rect">
            <a:avLst/>
          </a:prstGeom>
          <a:solidFill>
            <a:srgbClr val="99CC00">
              <a:alpha val="89999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3200">
                <a:solidFill>
                  <a:srgbClr val="FF0000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9900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给定集合是可数集的证明方法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74810" y="4572794"/>
            <a:ext cx="8524765" cy="1219200"/>
          </a:xfrm>
          <a:prstGeom prst="rect">
            <a:avLst/>
          </a:prstGeom>
          <a:solidFill>
            <a:srgbClr val="3333FF"/>
          </a:solidFill>
          <a:ln>
            <a:noFill/>
          </a:ln>
          <a:extLst/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找到一个使给定集合与自然数集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一一对应的关系即可。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71635" y="1314324"/>
            <a:ext cx="10515600" cy="1246687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1.8 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凡是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与自然数集等势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的集合，均称为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可数集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可列集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)(Countable Set )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可数集的基数记为</a:t>
            </a:r>
            <a:r>
              <a:rPr lang="he-IL" altLang="en-US" dirty="0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א</a:t>
            </a:r>
            <a:r>
              <a:rPr lang="en-US" altLang="zh-CN" baseline="-25000" dirty="0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读作阿列夫零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) 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308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20969" y="3501704"/>
            <a:ext cx="7863120" cy="3010014"/>
          </a:xfrm>
          <a:noFill/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 在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en-US" altLang="zh-CN" baseline="30000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之间建立</a:t>
            </a:r>
            <a:r>
              <a:rPr lang="en-US" altLang="zh-CN" dirty="0">
                <a:solidFill>
                  <a:schemeClr val="tx1"/>
                </a:solidFill>
              </a:rPr>
              <a:t>1-1</a:t>
            </a:r>
            <a:r>
              <a:rPr lang="zh-CN" altLang="en-US" dirty="0">
                <a:solidFill>
                  <a:schemeClr val="tx1"/>
                </a:solidFill>
              </a:rPr>
              <a:t>对应的关系 </a:t>
            </a: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N→E</a:t>
            </a:r>
            <a:r>
              <a:rPr lang="en-US" altLang="zh-CN" baseline="30000" dirty="0">
                <a:solidFill>
                  <a:schemeClr val="tx1"/>
                </a:solidFill>
              </a:rPr>
              <a:t>+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	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N     0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</a:rPr>
              <a:t>...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   n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CC"/>
                </a:solidFill>
              </a:rPr>
              <a:t>...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             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f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      ↓   ↓    ↓    ↓      ↓ ...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     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↓</a:t>
            </a:r>
            <a:r>
              <a:rPr lang="en-US" altLang="zh-CN" dirty="0">
                <a:solidFill>
                  <a:srgbClr val="0000CC"/>
                </a:solidFill>
                <a:sym typeface="Symbol" panose="05050102010706020507" pitchFamily="18" charset="2"/>
              </a:rPr>
              <a:t>  ...</a:t>
            </a:r>
            <a:r>
              <a:rPr lang="zh-CN" altLang="en-US" dirty="0">
                <a:solidFill>
                  <a:srgbClr val="0000CC"/>
                </a:solidFill>
                <a:sym typeface="Symbol" panose="05050102010706020507" pitchFamily="18" charset="2"/>
              </a:rPr>
              <a:t> </a:t>
            </a:r>
            <a:endParaRPr lang="zh-CN" altLang="en-US" dirty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	E</a:t>
            </a:r>
            <a:r>
              <a:rPr lang="en-US" altLang="zh-CN" baseline="30000" dirty="0">
                <a:solidFill>
                  <a:srgbClr val="0000CC"/>
                </a:solidFill>
                <a:cs typeface="Times New Roman" panose="02020603050405020304" pitchFamily="18" charset="0"/>
              </a:rPr>
              <a:t>+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6 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8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solidFill>
                  <a:srgbClr val="0000CC"/>
                </a:solidFill>
              </a:rPr>
              <a:t> </a:t>
            </a:r>
            <a:r>
              <a:rPr lang="en-US" altLang="zh-CN" dirty="0">
                <a:solidFill>
                  <a:srgbClr val="0000CC"/>
                </a:solidFill>
              </a:rPr>
              <a:t>...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2n+2 </a:t>
            </a:r>
            <a:r>
              <a:rPr lang="en-US" altLang="zh-CN" dirty="0">
                <a:solidFill>
                  <a:srgbClr val="0000CC"/>
                </a:solidFill>
              </a:rPr>
              <a:t>...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所以，</a:t>
            </a:r>
            <a:r>
              <a:rPr lang="en-US" altLang="zh-CN" dirty="0">
                <a:solidFill>
                  <a:srgbClr val="C00000"/>
                </a:solidFill>
              </a:rPr>
              <a:t>E</a:t>
            </a:r>
            <a:r>
              <a:rPr lang="en-US" altLang="zh-CN" baseline="30000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是可数集。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7575" y="991394"/>
            <a:ext cx="7707509" cy="251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8" tIns="36008" rIns="36008" bIns="36008">
            <a:spAutoFit/>
          </a:bodyPr>
          <a:lstStyle>
            <a:lvl1pPr marL="685800" indent="-6858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1.5  </a:t>
            </a:r>
            <a:r>
              <a:rPr lang="zh-CN" altLang="zh-CN" sz="2400" dirty="0">
                <a:latin typeface="+mn-ea"/>
                <a:ea typeface="+mn-ea"/>
              </a:rPr>
              <a:t>试证明</a:t>
            </a:r>
            <a:r>
              <a:rPr lang="zh-CN" altLang="en-US" sz="2400" dirty="0">
                <a:latin typeface="+mn-ea"/>
                <a:ea typeface="+mn-ea"/>
              </a:rPr>
              <a:t>下列集合都是可数集：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   （</a:t>
            </a:r>
            <a:r>
              <a:rPr lang="en-US" altLang="zh-CN" sz="2400" dirty="0">
                <a:latin typeface="+mn-ea"/>
                <a:ea typeface="+mn-ea"/>
              </a:rPr>
              <a:t>1)E</a:t>
            </a:r>
            <a:r>
              <a:rPr lang="en-US" altLang="zh-CN" sz="2400" baseline="30000" dirty="0">
                <a:latin typeface="+mn-ea"/>
                <a:ea typeface="+mn-ea"/>
              </a:rPr>
              <a:t>+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x|x</a:t>
            </a:r>
            <a:r>
              <a:rPr lang="en-US" altLang="zh-CN" sz="2400" dirty="0" err="1">
                <a:latin typeface="+mn-ea"/>
                <a:ea typeface="+mn-ea"/>
                <a:sym typeface="Symbol" panose="05050102010706020507" pitchFamily="18" charset="2"/>
              </a:rPr>
              <a:t>N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是正偶数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2)P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x|x</a:t>
            </a:r>
            <a:r>
              <a:rPr lang="en-US" altLang="zh-CN" sz="2400" dirty="0" err="1">
                <a:latin typeface="+mn-ea"/>
                <a:ea typeface="+mn-ea"/>
                <a:sym typeface="Symbol" panose="05050102010706020507" pitchFamily="18" charset="2"/>
              </a:rPr>
              <a:t>N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x</a:t>
            </a:r>
            <a:r>
              <a:rPr lang="zh-CN" altLang="en-US" sz="2400" dirty="0">
                <a:latin typeface="+mn-ea"/>
                <a:ea typeface="+mn-ea"/>
                <a:sym typeface="Symbol" panose="05050102010706020507" pitchFamily="18" charset="2"/>
              </a:rPr>
              <a:t>是素数</a:t>
            </a:r>
            <a:r>
              <a:rPr lang="en-US" altLang="zh-CN" sz="2400" dirty="0">
                <a:latin typeface="+mn-ea"/>
                <a:ea typeface="+mn-ea"/>
                <a:sym typeface="Symbol" panose="05050102010706020507" pitchFamily="18" charset="2"/>
              </a:rPr>
              <a:t>};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+mn-ea"/>
                <a:ea typeface="+mn-ea"/>
              </a:rPr>
              <a:t>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3)</a:t>
            </a:r>
            <a:r>
              <a:rPr lang="zh-CN" altLang="en-US" sz="2400" dirty="0">
                <a:latin typeface="+mn-ea"/>
                <a:ea typeface="+mn-ea"/>
              </a:rPr>
              <a:t>有理数集合</a:t>
            </a:r>
            <a:r>
              <a:rPr lang="en-US" altLang="zh-CN" sz="2400" dirty="0">
                <a:latin typeface="+mn-ea"/>
                <a:ea typeface="+mn-ea"/>
              </a:rPr>
              <a:t>Q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7575" y="363716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证明</a:t>
            </a:r>
          </a:p>
        </p:txBody>
      </p:sp>
    </p:spTree>
    <p:extLst>
      <p:ext uri="{BB962C8B-B14F-4D97-AF65-F5344CB8AC3E}">
        <p14:creationId xmlns:p14="http://schemas.microsoft.com/office/powerpoint/2010/main" val="10953696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 autoUpdateAnimBg="0" advAuto="0"/>
      <p:bldP spid="5" grpId="0" build="p" autoUpdateAnimBg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1.5</a:t>
            </a:r>
            <a:r>
              <a:rPr lang="zh-CN" altLang="en-US" dirty="0"/>
              <a:t>（续）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9975" y="1143794"/>
            <a:ext cx="7393111" cy="364256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</a:t>
            </a:r>
            <a:r>
              <a:rPr lang="en-US" altLang="zh-CN" dirty="0"/>
              <a:t>P</a:t>
            </a:r>
            <a:r>
              <a:rPr lang="zh-CN" altLang="en-US" dirty="0"/>
              <a:t>与</a:t>
            </a:r>
            <a:r>
              <a:rPr lang="en-US" altLang="zh-CN" dirty="0"/>
              <a:t>N</a:t>
            </a:r>
            <a:r>
              <a:rPr lang="zh-CN" altLang="en-US" dirty="0"/>
              <a:t>之间建立</a:t>
            </a:r>
            <a:r>
              <a:rPr lang="en-US" altLang="zh-CN" dirty="0"/>
              <a:t>1-1</a:t>
            </a:r>
            <a:r>
              <a:rPr lang="zh-CN" altLang="en-US" dirty="0"/>
              <a:t>对应的关系</a:t>
            </a:r>
            <a:r>
              <a:rPr lang="en-US" altLang="zh-CN" dirty="0"/>
              <a:t>f</a:t>
            </a:r>
            <a:r>
              <a:rPr lang="zh-CN" altLang="en-US" dirty="0"/>
              <a:t>：</a:t>
            </a:r>
            <a:r>
              <a:rPr lang="en-US" altLang="zh-CN" dirty="0"/>
              <a:t>N→P</a:t>
            </a:r>
            <a:r>
              <a:rPr lang="zh-CN" altLang="en-US" dirty="0"/>
              <a:t>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	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N     0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...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ｆ     ↓   ↓    ↓   ↓    ↓   ...</a:t>
            </a:r>
            <a:endParaRPr lang="zh-CN" altLang="en-US" dirty="0">
              <a:solidFill>
                <a:srgbClr val="0000CC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	P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3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5  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7</a:t>
            </a:r>
            <a:r>
              <a:rPr lang="zh-CN" altLang="en-US" dirty="0">
                <a:solidFill>
                  <a:srgbClr val="0000CC"/>
                </a:solidFill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CC"/>
                </a:solidFill>
                <a:cs typeface="Times New Roman" panose="02020603050405020304" pitchFamily="18" charset="0"/>
              </a:rPr>
              <a:t>11  ...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所以，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zh-CN" altLang="en-US" dirty="0">
                <a:solidFill>
                  <a:srgbClr val="C00000"/>
                </a:solidFill>
              </a:rPr>
              <a:t>是可数集。</a:t>
            </a:r>
          </a:p>
        </p:txBody>
      </p:sp>
    </p:spTree>
    <p:extLst>
      <p:ext uri="{BB962C8B-B14F-4D97-AF65-F5344CB8AC3E}">
        <p14:creationId xmlns:p14="http://schemas.microsoft.com/office/powerpoint/2010/main" val="113451357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0374" y="1655752"/>
            <a:ext cx="11737975" cy="3910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 -3/1</a:t>
            </a:r>
            <a:r>
              <a:rPr lang="en-US" altLang="zh-CN" baseline="30000" dirty="0">
                <a:cs typeface="Times New Roman" panose="02020603050405020304" pitchFamily="18" charset="0"/>
              </a:rPr>
              <a:t>[18]       </a:t>
            </a:r>
            <a:r>
              <a:rPr lang="en-US" altLang="zh-CN" dirty="0">
                <a:cs typeface="Times New Roman" panose="02020603050405020304" pitchFamily="18" charset="0"/>
              </a:rPr>
              <a:t>-2/1</a:t>
            </a:r>
            <a:r>
              <a:rPr lang="en-US" altLang="zh-CN" baseline="30000" dirty="0">
                <a:cs typeface="Times New Roman" panose="02020603050405020304" pitchFamily="18" charset="0"/>
              </a:rPr>
              <a:t>[5]         </a:t>
            </a:r>
            <a:r>
              <a:rPr lang="en-US" altLang="zh-CN" dirty="0">
                <a:cs typeface="Times New Roman" panose="02020603050405020304" pitchFamily="18" charset="0"/>
              </a:rPr>
              <a:t>-1/1</a:t>
            </a:r>
            <a:r>
              <a:rPr lang="en-US" altLang="zh-CN" baseline="30000" dirty="0">
                <a:cs typeface="Times New Roman" panose="02020603050405020304" pitchFamily="18" charset="0"/>
              </a:rPr>
              <a:t>[4]       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0/1</a:t>
            </a:r>
            <a:r>
              <a:rPr lang="en-US" altLang="zh-CN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[0]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dirty="0">
                <a:cs typeface="Times New Roman" panose="02020603050405020304" pitchFamily="18" charset="0"/>
              </a:rPr>
              <a:t>1/1</a:t>
            </a:r>
            <a:r>
              <a:rPr lang="en-US" altLang="zh-CN" baseline="30000" dirty="0">
                <a:cs typeface="Times New Roman" panose="02020603050405020304" pitchFamily="18" charset="0"/>
              </a:rPr>
              <a:t>[1]    </a:t>
            </a:r>
            <a:r>
              <a:rPr lang="en-US" altLang="zh-CN" dirty="0">
                <a:cs typeface="Times New Roman" panose="02020603050405020304" pitchFamily="18" charset="0"/>
              </a:rPr>
              <a:t>   2/1</a:t>
            </a:r>
            <a:r>
              <a:rPr lang="en-US" altLang="zh-CN" baseline="30000" dirty="0">
                <a:cs typeface="Times New Roman" panose="02020603050405020304" pitchFamily="18" charset="0"/>
              </a:rPr>
              <a:t>[10]</a:t>
            </a:r>
            <a:r>
              <a:rPr lang="en-US" altLang="zh-CN" dirty="0">
                <a:cs typeface="Times New Roman" panose="02020603050405020304" pitchFamily="18" charset="0"/>
              </a:rPr>
              <a:t>      - 3/1</a:t>
            </a:r>
            <a:r>
              <a:rPr lang="en-US" altLang="zh-CN" baseline="30000" dirty="0">
                <a:cs typeface="Times New Roman" panose="02020603050405020304" pitchFamily="18" charset="0"/>
              </a:rPr>
              <a:t>[11]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endParaRPr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…-3/2</a:t>
            </a:r>
            <a:r>
              <a:rPr lang="en-US" altLang="zh-CN" baseline="30000" dirty="0">
                <a:cs typeface="Times New Roman" panose="02020603050405020304" pitchFamily="18" charset="0"/>
              </a:rPr>
              <a:t>[17]            </a:t>
            </a:r>
            <a:r>
              <a:rPr lang="en-US" altLang="zh-CN" dirty="0">
                <a:cs typeface="Times New Roman" panose="02020603050405020304" pitchFamily="18" charset="0"/>
              </a:rPr>
              <a:t>-2/2        -1/2</a:t>
            </a:r>
            <a:r>
              <a:rPr lang="en-US" altLang="zh-CN" baseline="30000" dirty="0">
                <a:cs typeface="Times New Roman" panose="02020603050405020304" pitchFamily="18" charset="0"/>
              </a:rPr>
              <a:t>[3]    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cs typeface="Times New Roman" panose="02020603050405020304" pitchFamily="18" charset="0"/>
              </a:rPr>
              <a:t>0/2       1/2</a:t>
            </a:r>
            <a:r>
              <a:rPr lang="en-US" altLang="zh-CN" baseline="30000" dirty="0">
                <a:cs typeface="Times New Roman" panose="02020603050405020304" pitchFamily="18" charset="0"/>
              </a:rPr>
              <a:t>[2]</a:t>
            </a:r>
            <a:r>
              <a:rPr lang="en-US" altLang="zh-CN" dirty="0">
                <a:cs typeface="Times New Roman" panose="02020603050405020304" pitchFamily="18" charset="0"/>
              </a:rPr>
              <a:t>       2/2        </a:t>
            </a:r>
            <a:r>
              <a:rPr lang="en-US" altLang="zh-CN" dirty="0"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dirty="0">
                <a:cs typeface="Times New Roman" panose="02020603050405020304" pitchFamily="18" charset="0"/>
              </a:rPr>
              <a:t>3/2</a:t>
            </a:r>
            <a:r>
              <a:rPr lang="en-US" altLang="zh-CN" baseline="30000" dirty="0">
                <a:cs typeface="Times New Roman" panose="02020603050405020304" pitchFamily="18" charset="0"/>
              </a:rPr>
              <a:t>[12]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-3/3        -2/3</a:t>
            </a:r>
            <a:r>
              <a:rPr lang="en-US" altLang="zh-CN" baseline="30000" dirty="0">
                <a:cs typeface="Times New Roman" panose="02020603050405020304" pitchFamily="18" charset="0"/>
              </a:rPr>
              <a:t>[6]            </a:t>
            </a:r>
            <a:r>
              <a:rPr lang="en-US" altLang="zh-CN" dirty="0">
                <a:cs typeface="Times New Roman" panose="02020603050405020304" pitchFamily="18" charset="0"/>
              </a:rPr>
              <a:t>-1/3</a:t>
            </a:r>
            <a:r>
              <a:rPr lang="en-US" altLang="zh-CN" baseline="30000" dirty="0">
                <a:cs typeface="Times New Roman" panose="02020603050405020304" pitchFamily="18" charset="0"/>
              </a:rPr>
              <a:t>[7]            </a:t>
            </a:r>
            <a:r>
              <a:rPr lang="en-US" altLang="zh-CN" dirty="0">
                <a:cs typeface="Times New Roman" panose="02020603050405020304" pitchFamily="18" charset="0"/>
              </a:rPr>
              <a:t>0/3        1/3</a:t>
            </a:r>
            <a:r>
              <a:rPr lang="en-US" altLang="zh-CN" baseline="30000" dirty="0">
                <a:cs typeface="Times New Roman" panose="02020603050405020304" pitchFamily="18" charset="0"/>
              </a:rPr>
              <a:t>[8]</a:t>
            </a:r>
            <a:r>
              <a:rPr lang="en-US" altLang="zh-CN" dirty="0">
                <a:cs typeface="Times New Roman" panose="02020603050405020304" pitchFamily="18" charset="0"/>
              </a:rPr>
              <a:t>      2/3</a:t>
            </a:r>
            <a:r>
              <a:rPr lang="en-US" altLang="zh-CN" baseline="30000" dirty="0">
                <a:cs typeface="Times New Roman" panose="02020603050405020304" pitchFamily="18" charset="0"/>
              </a:rPr>
              <a:t>[9]</a:t>
            </a:r>
            <a:r>
              <a:rPr lang="en-US" altLang="zh-CN" dirty="0">
                <a:cs typeface="Times New Roman" panose="02020603050405020304" pitchFamily="18" charset="0"/>
              </a:rPr>
              <a:t>          3/3…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     … -3/4</a:t>
            </a:r>
            <a:r>
              <a:rPr lang="en-US" altLang="zh-CN" baseline="30000" dirty="0">
                <a:cs typeface="Times New Roman" panose="02020603050405020304" pitchFamily="18" charset="0"/>
              </a:rPr>
              <a:t>[16]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dirty="0">
                <a:cs typeface="Times New Roman" panose="02020603050405020304" pitchFamily="18" charset="0"/>
              </a:rPr>
              <a:t>-2/4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dirty="0">
                <a:cs typeface="Times New Roman" panose="02020603050405020304" pitchFamily="18" charset="0"/>
              </a:rPr>
              <a:t>-1/4</a:t>
            </a:r>
            <a:r>
              <a:rPr lang="en-US" altLang="zh-CN" baseline="30000" dirty="0">
                <a:cs typeface="Times New Roman" panose="02020603050405020304" pitchFamily="18" charset="0"/>
              </a:rPr>
              <a:t>[15]         </a:t>
            </a:r>
            <a:r>
              <a:rPr lang="en-US" altLang="zh-CN" dirty="0">
                <a:cs typeface="Times New Roman" panose="02020603050405020304" pitchFamily="18" charset="0"/>
              </a:rPr>
              <a:t>0/4</a:t>
            </a:r>
            <a:r>
              <a:rPr lang="en-US" altLang="zh-CN" baseline="30000" dirty="0">
                <a:cs typeface="Times New Roman" panose="02020603050405020304" pitchFamily="18" charset="0"/>
              </a:rPr>
              <a:t>           </a:t>
            </a:r>
            <a:r>
              <a:rPr lang="en-US" altLang="zh-CN" dirty="0">
                <a:cs typeface="Times New Roman" panose="02020603050405020304" pitchFamily="18" charset="0"/>
              </a:rPr>
              <a:t>1/4</a:t>
            </a:r>
            <a:r>
              <a:rPr lang="en-US" altLang="zh-CN" baseline="30000" dirty="0">
                <a:cs typeface="Times New Roman" panose="02020603050405020304" pitchFamily="18" charset="0"/>
              </a:rPr>
              <a:t>[14]    </a:t>
            </a:r>
            <a:r>
              <a:rPr lang="en-US" altLang="zh-CN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dirty="0">
                <a:cs typeface="Times New Roman" panose="02020603050405020304" pitchFamily="18" charset="0"/>
              </a:rPr>
              <a:t>2/4           3/4</a:t>
            </a:r>
            <a:r>
              <a:rPr lang="en-US" altLang="zh-CN" baseline="30000" dirty="0">
                <a:cs typeface="Times New Roman" panose="02020603050405020304" pitchFamily="18" charset="0"/>
              </a:rPr>
              <a:t>[13]</a:t>
            </a:r>
            <a:r>
              <a:rPr lang="en-US" altLang="zh-CN" dirty="0"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所以，有理数集合必是可数集。</a:t>
            </a:r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>
            <a:off x="6703142" y="1717388"/>
            <a:ext cx="535112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8842304" y="2278811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8742011" y="3444102"/>
            <a:ext cx="508473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7439018" y="2291217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7" name="Rectangle 8"/>
          <p:cNvSpPr>
            <a:spLocks noChangeArrowheads="1"/>
          </p:cNvSpPr>
          <p:nvPr/>
        </p:nvSpPr>
        <p:spPr bwMode="auto">
          <a:xfrm>
            <a:off x="4841799" y="2278638"/>
            <a:ext cx="398555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3215020" y="3416177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79" name="Rectangle 10"/>
          <p:cNvSpPr>
            <a:spLocks noChangeArrowheads="1"/>
          </p:cNvSpPr>
          <p:nvPr/>
        </p:nvSpPr>
        <p:spPr bwMode="auto">
          <a:xfrm>
            <a:off x="3259892" y="2236621"/>
            <a:ext cx="398554" cy="5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0" name="Rectangle 11"/>
          <p:cNvSpPr>
            <a:spLocks noChangeArrowheads="1"/>
          </p:cNvSpPr>
          <p:nvPr/>
        </p:nvSpPr>
        <p:spPr bwMode="auto">
          <a:xfrm>
            <a:off x="6757177" y="501115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1" name="Rectangle 12"/>
          <p:cNvSpPr>
            <a:spLocks noChangeArrowheads="1"/>
          </p:cNvSpPr>
          <p:nvPr/>
        </p:nvSpPr>
        <p:spPr bwMode="auto">
          <a:xfrm>
            <a:off x="2451766" y="502677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2" name="Rectangle 13"/>
          <p:cNvSpPr>
            <a:spLocks noChangeArrowheads="1"/>
          </p:cNvSpPr>
          <p:nvPr/>
        </p:nvSpPr>
        <p:spPr bwMode="auto">
          <a:xfrm>
            <a:off x="1677985" y="2181027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3" name="Rectangle 14"/>
          <p:cNvSpPr>
            <a:spLocks noChangeArrowheads="1"/>
          </p:cNvSpPr>
          <p:nvPr/>
        </p:nvSpPr>
        <p:spPr bwMode="auto">
          <a:xfrm>
            <a:off x="10520365" y="3444102"/>
            <a:ext cx="427022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4" name="Rectangle 15"/>
          <p:cNvSpPr>
            <a:spLocks noChangeArrowheads="1"/>
          </p:cNvSpPr>
          <p:nvPr/>
        </p:nvSpPr>
        <p:spPr bwMode="auto">
          <a:xfrm>
            <a:off x="10563702" y="4607106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5" name="Rectangle 16"/>
          <p:cNvSpPr>
            <a:spLocks noChangeArrowheads="1"/>
          </p:cNvSpPr>
          <p:nvPr/>
        </p:nvSpPr>
        <p:spPr bwMode="auto">
          <a:xfrm>
            <a:off x="1614488" y="3311527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6" name="Rectangle 17"/>
          <p:cNvSpPr>
            <a:spLocks noChangeArrowheads="1"/>
          </p:cNvSpPr>
          <p:nvPr/>
        </p:nvSpPr>
        <p:spPr bwMode="auto">
          <a:xfrm>
            <a:off x="1627182" y="4607106"/>
            <a:ext cx="398555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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7" name="Rectangle 18"/>
          <p:cNvSpPr>
            <a:spLocks noChangeArrowheads="1"/>
          </p:cNvSpPr>
          <p:nvPr/>
        </p:nvSpPr>
        <p:spPr bwMode="auto">
          <a:xfrm>
            <a:off x="3837493" y="393541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8" name="Rectangle 19"/>
          <p:cNvSpPr>
            <a:spLocks noChangeArrowheads="1"/>
          </p:cNvSpPr>
          <p:nvPr/>
        </p:nvSpPr>
        <p:spPr bwMode="auto">
          <a:xfrm>
            <a:off x="9522042" y="1794625"/>
            <a:ext cx="541463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CC"/>
                </a:solidFill>
                <a:latin typeface="+mn-ea"/>
                <a:ea typeface="+mn-ea"/>
                <a:sym typeface="Symbol" panose="05050102010706020507" pitchFamily="18" charset="2"/>
              </a:rPr>
              <a:t>→</a:t>
            </a:r>
            <a:endParaRPr lang="zh-CN" altLang="en-US" sz="2801" dirty="0">
              <a:solidFill>
                <a:srgbClr val="0000CC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89" name="Rectangle 20"/>
          <p:cNvSpPr>
            <a:spLocks noChangeArrowheads="1"/>
          </p:cNvSpPr>
          <p:nvPr/>
        </p:nvSpPr>
        <p:spPr bwMode="auto">
          <a:xfrm>
            <a:off x="5634158" y="5002128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0" name="Rectangle 21"/>
          <p:cNvSpPr>
            <a:spLocks noChangeArrowheads="1"/>
          </p:cNvSpPr>
          <p:nvPr/>
        </p:nvSpPr>
        <p:spPr bwMode="auto">
          <a:xfrm>
            <a:off x="6517755" y="3909184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1" name="Rectangle 22"/>
          <p:cNvSpPr>
            <a:spLocks noChangeArrowheads="1"/>
          </p:cNvSpPr>
          <p:nvPr/>
        </p:nvSpPr>
        <p:spPr bwMode="auto">
          <a:xfrm>
            <a:off x="5310993" y="3909184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2" name="Rectangle 23"/>
          <p:cNvSpPr>
            <a:spLocks noChangeArrowheads="1"/>
          </p:cNvSpPr>
          <p:nvPr/>
        </p:nvSpPr>
        <p:spPr bwMode="auto">
          <a:xfrm>
            <a:off x="8206899" y="392980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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3" name="Rectangle 24"/>
          <p:cNvSpPr>
            <a:spLocks noChangeArrowheads="1"/>
          </p:cNvSpPr>
          <p:nvPr/>
        </p:nvSpPr>
        <p:spPr bwMode="auto">
          <a:xfrm>
            <a:off x="5470064" y="2880193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4" name="Rectangle 25"/>
          <p:cNvSpPr>
            <a:spLocks noChangeArrowheads="1"/>
          </p:cNvSpPr>
          <p:nvPr/>
        </p:nvSpPr>
        <p:spPr bwMode="auto">
          <a:xfrm>
            <a:off x="9629066" y="502384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5" name="Rectangle 26"/>
          <p:cNvSpPr>
            <a:spLocks noChangeArrowheads="1"/>
          </p:cNvSpPr>
          <p:nvPr/>
        </p:nvSpPr>
        <p:spPr bwMode="auto">
          <a:xfrm>
            <a:off x="6676406" y="2845322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6" name="Rectangle 27"/>
          <p:cNvSpPr>
            <a:spLocks noChangeArrowheads="1"/>
          </p:cNvSpPr>
          <p:nvPr/>
        </p:nvSpPr>
        <p:spPr bwMode="auto">
          <a:xfrm>
            <a:off x="8327512" y="5020176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7" name="Rectangle 28"/>
          <p:cNvSpPr>
            <a:spLocks noChangeArrowheads="1"/>
          </p:cNvSpPr>
          <p:nvPr/>
        </p:nvSpPr>
        <p:spPr bwMode="auto">
          <a:xfrm>
            <a:off x="3874008" y="4999700"/>
            <a:ext cx="535112" cy="51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8" name="Rectangle 29"/>
          <p:cNvSpPr>
            <a:spLocks noChangeArrowheads="1"/>
          </p:cNvSpPr>
          <p:nvPr/>
        </p:nvSpPr>
        <p:spPr bwMode="auto">
          <a:xfrm>
            <a:off x="3905999" y="1741053"/>
            <a:ext cx="646331" cy="52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 </a:t>
            </a:r>
            <a:endParaRPr lang="zh-CN" altLang="en-US" sz="2801" dirty="0">
              <a:solidFill>
                <a:srgbClr val="0000FF"/>
              </a:solidFill>
              <a:latin typeface="+mn-ea"/>
              <a:ea typeface="+mn-ea"/>
              <a:sym typeface="Symbol" panose="05050102010706020507" pitchFamily="18" charset="2"/>
            </a:endParaRPr>
          </a:p>
        </p:txBody>
      </p:sp>
      <p:sp>
        <p:nvSpPr>
          <p:cNvPr id="58399" name="Rectangle 30"/>
          <p:cNvSpPr>
            <a:spLocks noChangeArrowheads="1"/>
          </p:cNvSpPr>
          <p:nvPr/>
        </p:nvSpPr>
        <p:spPr bwMode="auto">
          <a:xfrm>
            <a:off x="10520365" y="2278638"/>
            <a:ext cx="401072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1" dirty="0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</a:t>
            </a: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671557" y="1148827"/>
            <a:ext cx="7627478" cy="426096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）在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Q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与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之间建立</a:t>
            </a:r>
            <a:r>
              <a:rPr lang="en-US" altLang="zh-CN" b="1" dirty="0">
                <a:solidFill>
                  <a:schemeClr val="tx1"/>
                </a:solidFill>
                <a:latin typeface="+mn-ea"/>
                <a:ea typeface="+mn-ea"/>
              </a:rPr>
              <a:t>1-1</a:t>
            </a:r>
            <a:r>
              <a:rPr lang="zh-CN" altLang="en-US" b="1" dirty="0">
                <a:solidFill>
                  <a:schemeClr val="tx1"/>
                </a:solidFill>
                <a:latin typeface="+mn-ea"/>
                <a:ea typeface="+mn-ea"/>
              </a:rPr>
              <a:t>对应的关系如下：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latin typeface="+mn-ea"/>
                <a:ea typeface="+mn-ea"/>
              </a:rPr>
              <a:t>例</a:t>
            </a:r>
            <a:r>
              <a:rPr lang="en-US" altLang="zh-CN" b="1">
                <a:latin typeface="+mn-ea"/>
                <a:ea typeface="+mn-ea"/>
              </a:rPr>
              <a:t>1.5</a:t>
            </a:r>
            <a:r>
              <a:rPr lang="zh-CN" altLang="en-US" b="1">
                <a:latin typeface="+mn-ea"/>
                <a:ea typeface="+mn-ea"/>
              </a:rPr>
              <a:t>（续）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902516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8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autoUpdateAnimBg="0"/>
      <p:bldP spid="58374" grpId="0" autoUpdateAnimBg="0"/>
      <p:bldP spid="58375" grpId="0" autoUpdateAnimBg="0"/>
      <p:bldP spid="58376" grpId="0" autoUpdateAnimBg="0"/>
      <p:bldP spid="58377" grpId="0" autoUpdateAnimBg="0"/>
      <p:bldP spid="58378" grpId="0" autoUpdateAnimBg="0"/>
      <p:bldP spid="58379" grpId="0" autoUpdateAnimBg="0"/>
      <p:bldP spid="58380" grpId="0" autoUpdateAnimBg="0"/>
      <p:bldP spid="58381" grpId="0" autoUpdateAnimBg="0"/>
      <p:bldP spid="58382" grpId="0" autoUpdateAnimBg="0"/>
      <p:bldP spid="58383" grpId="0" autoUpdateAnimBg="0"/>
      <p:bldP spid="58384" grpId="0" autoUpdateAnimBg="0"/>
      <p:bldP spid="58385" grpId="0" autoUpdateAnimBg="0"/>
      <p:bldP spid="58386" grpId="0" autoUpdateAnimBg="0"/>
      <p:bldP spid="58387" grpId="0" autoUpdateAnimBg="0"/>
      <p:bldP spid="58388" grpId="0" autoUpdateAnimBg="0"/>
      <p:bldP spid="58389" grpId="0" autoUpdateAnimBg="0"/>
      <p:bldP spid="58390" grpId="0" autoUpdateAnimBg="0"/>
      <p:bldP spid="58391" grpId="0" autoUpdateAnimBg="0"/>
      <p:bldP spid="58392" grpId="0" autoUpdateAnimBg="0"/>
      <p:bldP spid="58393" grpId="0" autoUpdateAnimBg="0"/>
      <p:bldP spid="58394" grpId="0" autoUpdateAnimBg="0"/>
      <p:bldP spid="58395" grpId="0" autoUpdateAnimBg="0"/>
      <p:bldP spid="58396" grpId="0" autoUpdateAnimBg="0"/>
      <p:bldP spid="58397" grpId="0" autoUpdateAnimBg="0"/>
      <p:bldP spid="58398" grpId="0" autoUpdateAnimBg="0"/>
      <p:bldP spid="5839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定理</a:t>
            </a:r>
            <a:r>
              <a:rPr lang="en-US" altLang="zh-CN"/>
              <a:t>1.5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3775" y="1524794"/>
            <a:ext cx="9220200" cy="2315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1.5  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）两个有限集等势当且仅当它们有相同的元素个数。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）有限集不和其任何真子集等势。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）可数集可以和其可数的真子集等势。</a:t>
            </a:r>
          </a:p>
        </p:txBody>
      </p:sp>
    </p:spTree>
    <p:extLst>
      <p:ext uri="{BB962C8B-B14F-4D97-AF65-F5344CB8AC3E}">
        <p14:creationId xmlns:p14="http://schemas.microsoft.com/office/powerpoint/2010/main" val="127681110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 build="p" autoUpdateAnimBg="0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1.3.2 </a:t>
            </a:r>
            <a:r>
              <a:rPr lang="zh-CN" altLang="en-US" dirty="0"/>
              <a:t>不可数集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80995" y="915194"/>
            <a:ext cx="7621764" cy="685800"/>
          </a:xfrm>
        </p:spPr>
        <p:txBody>
          <a:bodyPr>
            <a:normAutofit/>
          </a:bodyPr>
          <a:lstStyle/>
          <a:p>
            <a:pPr marL="609722" indent="-609722"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问题：</a:t>
            </a:r>
            <a:r>
              <a:rPr lang="zh-CN" altLang="zh-CN" dirty="0">
                <a:solidFill>
                  <a:schemeClr val="tx1"/>
                </a:solidFill>
              </a:rPr>
              <a:t>在无限集中，是否只有可数集呢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80995" y="1512950"/>
            <a:ext cx="7621764" cy="6858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zh-CN" dirty="0">
                <a:solidFill>
                  <a:srgbClr val="3333FF"/>
                </a:solidFill>
                <a:latin typeface="+mn-ea"/>
                <a:ea typeface="+mn-ea"/>
              </a:rPr>
              <a:t>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1.6  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证明开区间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(0,1)</a:t>
            </a:r>
            <a:r>
              <a:rPr lang="zh-CN" altLang="zh-CN" dirty="0">
                <a:solidFill>
                  <a:schemeClr val="tx1"/>
                </a:solidFill>
                <a:latin typeface="+mn-ea"/>
                <a:ea typeface="+mn-ea"/>
              </a:rPr>
              <a:t>不是可数集。</a:t>
            </a:r>
          </a:p>
        </p:txBody>
      </p:sp>
      <p:sp>
        <p:nvSpPr>
          <p:cNvPr id="2" name="矩形 1"/>
          <p:cNvSpPr/>
          <p:nvPr/>
        </p:nvSpPr>
        <p:spPr>
          <a:xfrm>
            <a:off x="819069" y="2198750"/>
            <a:ext cx="11223705" cy="315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797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证明</a:t>
            </a:r>
            <a:r>
              <a:rPr lang="en-US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反证法，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假设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是可数集，则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可以写成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{x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}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797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把每个</a:t>
            </a:r>
            <a:r>
              <a:rPr lang="en-US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zh-CN" altLang="zh-CN" b="1" kern="100" dirty="0">
                <a:solidFill>
                  <a:srgbClr val="3333FF"/>
                </a:solidFill>
                <a:latin typeface="+mn-ea"/>
                <a:cs typeface="Times New Roman" panose="02020603050405020304" pitchFamily="18" charset="0"/>
              </a:rPr>
              <a:t>按如下方式写成小数形式。</a:t>
            </a: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        x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……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indent="266700">
              <a:lnSpc>
                <a:spcPct val="12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        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……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其中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ij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∈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{0,1,…,9}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。令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x=0.a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…，其中若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nn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=2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，否则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a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。显然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x≠x</a:t>
            </a:r>
            <a:r>
              <a:rPr lang="en-US" altLang="zh-CN" b="1" kern="100" baseline="-250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=1,2,…n,…)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，即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中没有元素和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对应，矛盾。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从而</a:t>
            </a:r>
            <a:r>
              <a:rPr lang="en-US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(0,1)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不是可数集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19069" y="5563394"/>
            <a:ext cx="11163735" cy="1181100"/>
          </a:xfrm>
          <a:prstGeom prst="rect">
            <a:avLst/>
          </a:prstGeom>
          <a:solidFill>
            <a:srgbClr val="74B836"/>
          </a:solidFill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722" indent="-609722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定义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1.9  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称开区间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(0,1)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为不可数集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(Uncountable Set)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，其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基数记为</a:t>
            </a:r>
            <a:r>
              <a:rPr lang="he-IL" altLang="en-US" dirty="0">
                <a:solidFill>
                  <a:schemeClr val="tx1"/>
                </a:solidFill>
                <a:latin typeface="+mn-ea"/>
                <a:ea typeface="+mn-ea"/>
                <a:cs typeface="Times New Roman (Hebrew)" charset="-79"/>
                <a:sym typeface="Symbol" panose="05050102010706020507" pitchFamily="18" charset="2"/>
              </a:rPr>
              <a:t>א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读作阿列夫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)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凡是与开区间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(0,1)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等势的集合都是不可数集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3643655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build="p" autoUpdateAnimBg="0" advAuto="0"/>
      <p:bldP spid="4" grpId="0" build="p" autoUpdateAnimBg="0" advAuto="0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1.7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27059" y="983993"/>
            <a:ext cx="9677400" cy="1825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1.7 </a:t>
            </a:r>
            <a:r>
              <a:rPr lang="en-US" altLang="zh-CN" dirty="0">
                <a:solidFill>
                  <a:schemeClr val="tx1"/>
                </a:solidFill>
              </a:rPr>
              <a:t>(1)</a:t>
            </a:r>
            <a:r>
              <a:rPr lang="zh-CN" altLang="en-US" dirty="0">
                <a:solidFill>
                  <a:schemeClr val="tx1"/>
                </a:solidFill>
              </a:rPr>
              <a:t>闭区间</a:t>
            </a:r>
            <a:r>
              <a:rPr lang="en-US" altLang="zh-CN" dirty="0">
                <a:solidFill>
                  <a:schemeClr val="tx1"/>
                </a:solidFill>
              </a:rPr>
              <a:t>[0,1] </a:t>
            </a:r>
            <a:r>
              <a:rPr lang="zh-CN" altLang="en-US" dirty="0">
                <a:solidFill>
                  <a:schemeClr val="tx1"/>
                </a:solidFill>
              </a:rPr>
              <a:t>是不可数集；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</a:t>
            </a:r>
            <a:r>
              <a:rPr lang="en-US" altLang="zh-CN" dirty="0">
                <a:solidFill>
                  <a:schemeClr val="tx1"/>
                </a:solidFill>
              </a:rPr>
              <a:t>(2)</a:t>
            </a:r>
            <a:r>
              <a:rPr lang="zh-CN" altLang="en-US" dirty="0">
                <a:solidFill>
                  <a:schemeClr val="tx1"/>
                </a:solidFill>
              </a:rPr>
              <a:t>实数集合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是不可数集。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>
                <a:solidFill>
                  <a:schemeClr val="tx1"/>
                </a:solidFill>
              </a:rPr>
              <a:t> 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dirty="0"/>
              <a:t>在开区间</a:t>
            </a:r>
            <a:r>
              <a:rPr lang="en-US" altLang="zh-CN" dirty="0"/>
              <a:t>(0, 1)</a:t>
            </a:r>
            <a:r>
              <a:rPr lang="zh-CN" altLang="en-US" dirty="0"/>
              <a:t>和闭区间</a:t>
            </a:r>
            <a:r>
              <a:rPr lang="en-US" altLang="zh-CN" dirty="0"/>
              <a:t>[0, 1]</a:t>
            </a:r>
            <a:r>
              <a:rPr lang="zh-CN" altLang="en-US" dirty="0"/>
              <a:t>之间建立</a:t>
            </a:r>
            <a:r>
              <a:rPr lang="zh-CN" altLang="en-US" dirty="0">
                <a:solidFill>
                  <a:schemeClr val="tx1"/>
                </a:solidFill>
              </a:rPr>
              <a:t>如下对应关系：</a:t>
            </a:r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 b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27059" y="5715794"/>
            <a:ext cx="10329916" cy="1030120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则上述对应是一一对应的关系。 所以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[0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1]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与（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）一定是等势的，即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[0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1]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是不可数集。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579EB9CC-6FB3-4D3A-B45E-32941A859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83423"/>
              </p:ext>
            </p:extLst>
          </p:nvPr>
        </p:nvGraphicFramePr>
        <p:xfrm>
          <a:off x="2052638" y="2578100"/>
          <a:ext cx="5718175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Equation" r:id="rId3" imgW="1752480" imgH="1333440" progId="Equation.DSMT4">
                  <p:embed/>
                </p:oleObj>
              </mc:Choice>
              <mc:Fallback>
                <p:oleObj name="Equation" r:id="rId3" imgW="1752480" imgH="1333440" progId="Equation.DSMT4">
                  <p:embed/>
                  <p:pic>
                    <p:nvPicPr>
                      <p:cNvPr id="614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2578100"/>
                        <a:ext cx="5718175" cy="332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9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1.7(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270562"/>
            <a:ext cx="10668000" cy="4666742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zh-CN" altLang="en-US" dirty="0">
                <a:solidFill>
                  <a:srgbClr val="800080"/>
                </a:solidFill>
              </a:rPr>
              <a:t>（</a:t>
            </a:r>
            <a:r>
              <a:rPr lang="en-US" altLang="zh-CN" dirty="0">
                <a:solidFill>
                  <a:srgbClr val="800080"/>
                </a:solidFill>
              </a:rPr>
              <a:t>2</a:t>
            </a:r>
            <a:r>
              <a:rPr lang="zh-CN" altLang="en-US" dirty="0">
                <a:solidFill>
                  <a:srgbClr val="800080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zh-CN" altLang="en-US" dirty="0"/>
              <a:t>开区间</a:t>
            </a:r>
            <a:r>
              <a:rPr lang="en-US" altLang="zh-CN" dirty="0"/>
              <a:t>(0,1)</a:t>
            </a:r>
            <a:r>
              <a:rPr lang="zh-CN" altLang="en-US" dirty="0"/>
              <a:t>和实数集</a:t>
            </a:r>
            <a:r>
              <a:rPr lang="en-US" altLang="zh-CN" dirty="0"/>
              <a:t>R</a:t>
            </a:r>
            <a:r>
              <a:rPr lang="zh-CN" altLang="en-US" dirty="0">
                <a:solidFill>
                  <a:schemeClr val="tx1"/>
                </a:solidFill>
              </a:rPr>
              <a:t>之间建立如下对应关系：</a:t>
            </a:r>
          </a:p>
          <a:p>
            <a:pPr marL="0" indent="0">
              <a:buNone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显然此对应关系是</a:t>
            </a:r>
            <a:r>
              <a:rPr lang="zh-CN" altLang="en-US" dirty="0">
                <a:solidFill>
                  <a:srgbClr val="3333FF"/>
                </a:solidFill>
              </a:rPr>
              <a:t>一一对应</a:t>
            </a:r>
            <a:r>
              <a:rPr lang="zh-CN" altLang="en-US" dirty="0">
                <a:solidFill>
                  <a:schemeClr val="tx1"/>
                </a:solidFill>
              </a:rPr>
              <a:t>关系，即（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）与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en-US" dirty="0">
                <a:solidFill>
                  <a:schemeClr val="tx1"/>
                </a:solidFill>
              </a:rPr>
              <a:t>之间是等势的，所以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是一个不可数集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526117" y="2941967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52094"/>
              </p:ext>
            </p:extLst>
          </p:nvPr>
        </p:nvGraphicFramePr>
        <p:xfrm>
          <a:off x="3127375" y="1729259"/>
          <a:ext cx="3344862" cy="121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6" name="Equation" r:id="rId3" imgW="1295280" imgH="393480" progId="Equation.DSMT4">
                  <p:embed/>
                </p:oleObj>
              </mc:Choice>
              <mc:Fallback>
                <p:oleObj name="Equation" r:id="rId3" imgW="1295280" imgH="393480" progId="Equation.DSMT4">
                  <p:embed/>
                  <p:pic>
                    <p:nvPicPr>
                      <p:cNvPr id="62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75" y="1729259"/>
                        <a:ext cx="3344862" cy="121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8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8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7541" y="4655212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5FC37681-7E91-45A4-B86F-2ED973CC17DF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8E9E0362-CB09-42FD-9EE2-D30A131A9DBE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41753671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5b0988e595225.cdn.sohucs.com/images/20181123/ef31b10ca08e4e24b86ee47500dfec29.jpeg">
            <a:extLst>
              <a:ext uri="{FF2B5EF4-FFF2-40B4-BE49-F238E27FC236}">
                <a16:creationId xmlns:a16="http://schemas.microsoft.com/office/drawing/2014/main" id="{E081CBB4-5E4F-423F-9D08-8CEDC59D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265634"/>
            <a:ext cx="3314180" cy="43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5b0988e595225.cdn.sohucs.com/images/20181123/cd81b2b8ae0c4365b0056650c4b1c116.jpeg">
            <a:extLst>
              <a:ext uri="{FF2B5EF4-FFF2-40B4-BE49-F238E27FC236}">
                <a16:creationId xmlns:a16="http://schemas.microsoft.com/office/drawing/2014/main" id="{F3EDBA82-462F-4E6D-A192-974BF833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1265633"/>
            <a:ext cx="6438821" cy="43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405584" y="6020594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德国数学家，集合论的创始人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C95F8B-0B51-4539-9F82-003C55A5ADC1}"/>
              </a:ext>
            </a:extLst>
          </p:cNvPr>
          <p:cNvSpPr/>
          <p:nvPr/>
        </p:nvSpPr>
        <p:spPr>
          <a:xfrm>
            <a:off x="7851775" y="602059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PingFang SC"/>
                <a:ea typeface="微软雅黑"/>
                <a:cs typeface="+mn-cs"/>
              </a:rPr>
              <a:t>俄罗斯圣彼得堡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EADCD5-0EAC-4FA2-A698-694B05D3E2C3}"/>
              </a:ext>
            </a:extLst>
          </p:cNvPr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zh-CN" altLang="en-US" b="1" dirty="0">
                <a:latin typeface="+mn-ea"/>
                <a:ea typeface="+mn-ea"/>
              </a:rPr>
              <a:t>历史人物</a:t>
            </a:r>
            <a:r>
              <a:rPr lang="en-US" altLang="zh-CN" b="1" dirty="0">
                <a:latin typeface="+mn-ea"/>
                <a:ea typeface="+mn-ea"/>
              </a:rPr>
              <a:t>-</a:t>
            </a:r>
            <a:r>
              <a:rPr lang="zh-CN" altLang="en-US" b="1" dirty="0">
                <a:latin typeface="+mn-ea"/>
                <a:ea typeface="+mn-ea"/>
              </a:rPr>
              <a:t>康托尔</a:t>
            </a:r>
          </a:p>
        </p:txBody>
      </p:sp>
    </p:spTree>
    <p:extLst>
      <p:ext uri="{BB962C8B-B14F-4D97-AF65-F5344CB8AC3E}">
        <p14:creationId xmlns:p14="http://schemas.microsoft.com/office/powerpoint/2010/main" val="4061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6"/>
    </mc:Choice>
    <mc:Fallback xmlns="">
      <p:transition spd="slow" advTm="20226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226722"/>
            <a:ext cx="10439400" cy="27644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1.4.1 </a:t>
            </a:r>
            <a:r>
              <a:rPr lang="zh-CN" altLang="zh-CN" dirty="0">
                <a:solidFill>
                  <a:schemeClr val="tx1"/>
                </a:solidFill>
              </a:rPr>
              <a:t>集合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zh-CN" dirty="0">
                <a:solidFill>
                  <a:schemeClr val="tx1"/>
                </a:solidFill>
              </a:rPr>
              <a:t>计算机中表示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假设全集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含有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个元素，且任意给定这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个元素在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中的顺序，不妨设</a:t>
            </a:r>
            <a:r>
              <a:rPr lang="en-US" altLang="zh-CN" dirty="0">
                <a:solidFill>
                  <a:schemeClr val="tx1"/>
                </a:solidFill>
              </a:rPr>
              <a:t>U={a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,a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,…,a</a:t>
            </a:r>
            <a:r>
              <a:rPr lang="en-US" altLang="zh-CN" baseline="-25000" dirty="0">
                <a:solidFill>
                  <a:schemeClr val="tx1"/>
                </a:solidFill>
              </a:rPr>
              <a:t>n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  <a:r>
              <a:rPr lang="zh-CN" altLang="zh-CN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zh-CN" dirty="0">
                <a:solidFill>
                  <a:schemeClr val="tx1"/>
                </a:solidFill>
              </a:rPr>
              <a:t>是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zh-CN" dirty="0">
                <a:solidFill>
                  <a:schemeClr val="tx1"/>
                </a:solidFill>
              </a:rPr>
              <a:t>的一个子集且对应长度为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的比特串</a:t>
            </a:r>
            <a:r>
              <a:rPr lang="en-US" altLang="zh-CN" dirty="0">
                <a:solidFill>
                  <a:schemeClr val="tx1"/>
                </a:solidFill>
              </a:rPr>
              <a:t>B=b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en-US" altLang="zh-CN" dirty="0" err="1">
                <a:solidFill>
                  <a:schemeClr val="tx1"/>
                </a:solidFill>
              </a:rPr>
              <a:t>b</a:t>
            </a:r>
            <a:r>
              <a:rPr lang="en-US" altLang="zh-CN" baseline="-25000" dirty="0" err="1">
                <a:solidFill>
                  <a:schemeClr val="tx1"/>
                </a:solidFill>
              </a:rPr>
              <a:t>n</a:t>
            </a:r>
            <a:r>
              <a:rPr lang="zh-CN" altLang="zh-CN" dirty="0">
                <a:solidFill>
                  <a:schemeClr val="tx1"/>
                </a:solidFill>
              </a:rPr>
              <a:t>，其中，</a:t>
            </a:r>
          </a:p>
        </p:txBody>
      </p:sp>
      <p:sp>
        <p:nvSpPr>
          <p:cNvPr id="65541" name="Rectangle 6"/>
          <p:cNvSpPr>
            <a:spLocks noChangeArrowheads="1"/>
          </p:cNvSpPr>
          <p:nvPr/>
        </p:nvSpPr>
        <p:spPr bwMode="auto">
          <a:xfrm>
            <a:off x="3252129" y="3865312"/>
            <a:ext cx="27239866" cy="5850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ea"/>
                <a:ea typeface="+mn-ea"/>
              </a:rPr>
              <a:t>1.4 </a:t>
            </a:r>
            <a:r>
              <a:rPr lang="zh-CN" altLang="zh-CN" b="1" dirty="0">
                <a:latin typeface="+mn-ea"/>
                <a:ea typeface="+mn-ea"/>
              </a:rPr>
              <a:t>与集合相关的应用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6175" y="4953794"/>
            <a:ext cx="8534400" cy="461665"/>
          </a:xfrm>
          <a:prstGeom prst="rect">
            <a:avLst/>
          </a:prstGeom>
          <a:solidFill>
            <a:srgbClr val="3333FF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于是，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一个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元集就与一个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zh-CN" b="1" dirty="0">
                <a:solidFill>
                  <a:schemeClr val="bg1"/>
                </a:solidFill>
                <a:latin typeface="+mn-ea"/>
              </a:rPr>
              <a:t>位的比特串建立了一一对应关系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5174E0-3944-4DAB-8856-734F971DBDF7}"/>
                  </a:ext>
                </a:extLst>
              </p:cNvPr>
              <p:cNvSpPr txBox="1"/>
              <p:nvPr/>
            </p:nvSpPr>
            <p:spPr>
              <a:xfrm>
                <a:off x="4194175" y="3501442"/>
                <a:ext cx="223394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n-ea"/>
                    <a:sym typeface="Symbol" panose="05050102010706020507" pitchFamily="18" charset="2"/>
                  </a:rPr>
                  <a:t> 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∉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5174E0-3944-4DAB-8856-734F971D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175" y="3501442"/>
                <a:ext cx="2233945" cy="823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1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  <p:bldP spid="2" grpId="0" animBg="1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3775" y="229394"/>
            <a:ext cx="8066367" cy="708189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1.8</a:t>
            </a:r>
            <a:endParaRPr lang="zh-CN" altLang="en-US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0855" y="974472"/>
            <a:ext cx="11081920" cy="5614699"/>
          </a:xfrm>
        </p:spPr>
        <p:txBody>
          <a:bodyPr>
            <a:normAutofit/>
          </a:bodyPr>
          <a:lstStyle/>
          <a:p>
            <a:pPr marL="0" indent="0">
              <a:spcBef>
                <a:spcPct val="7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1.8  </a:t>
            </a:r>
            <a:r>
              <a:rPr lang="zh-CN" altLang="en-US" dirty="0">
                <a:solidFill>
                  <a:schemeClr val="tx1"/>
                </a:solidFill>
              </a:rPr>
              <a:t>令</a:t>
            </a:r>
            <a:r>
              <a:rPr lang="en-US" altLang="zh-CN" dirty="0">
                <a:solidFill>
                  <a:schemeClr val="tx1"/>
                </a:solidFill>
              </a:rPr>
              <a:t>U={1, 2, 3, 4, 5, 6, 7, 8, 9, 10}</a:t>
            </a:r>
            <a:r>
              <a:rPr lang="zh-CN" altLang="en-US" dirty="0">
                <a:solidFill>
                  <a:schemeClr val="tx1"/>
                </a:solidFill>
              </a:rPr>
              <a:t>，定义</a:t>
            </a:r>
            <a:r>
              <a:rPr lang="en-US" altLang="zh-CN" dirty="0">
                <a:solidFill>
                  <a:schemeClr val="tx1"/>
                </a:solidFill>
              </a:rPr>
              <a:t>U</a:t>
            </a:r>
            <a:r>
              <a:rPr lang="zh-CN" altLang="en-US" dirty="0">
                <a:solidFill>
                  <a:schemeClr val="tx1"/>
                </a:solidFill>
              </a:rPr>
              <a:t>为递增的序列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en-US" dirty="0">
                <a:solidFill>
                  <a:schemeClr val="tx1"/>
                </a:solidFill>
              </a:rPr>
              <a:t>即</a:t>
            </a:r>
            <a:r>
              <a:rPr lang="en-US" altLang="zh-CN" dirty="0" err="1">
                <a:solidFill>
                  <a:schemeClr val="tx1"/>
                </a:solidFill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dirty="0">
                <a:solidFill>
                  <a:schemeClr val="tx1"/>
                </a:solidFill>
              </a:rPr>
              <a:t>=</a:t>
            </a:r>
            <a:r>
              <a:rPr lang="en-US" altLang="zh-CN" dirty="0" err="1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。试完成下面的问题：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spcBef>
                <a:spcPct val="0"/>
              </a:spcBef>
              <a:buAutoNum type="arabicParenBoth"/>
            </a:pPr>
            <a:r>
              <a:rPr lang="zh-CN" altLang="en-US" dirty="0">
                <a:solidFill>
                  <a:schemeClr val="tx1"/>
                </a:solidFill>
              </a:rPr>
              <a:t>试表示集合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={1, 3, 5, 7, 9}, 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={2, 4, 6, 8, 10}, 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={1, 2, 3, 4, 5}</a:t>
            </a:r>
            <a:r>
              <a:rPr lang="zh-CN" altLang="en-US" dirty="0">
                <a:solidFill>
                  <a:schemeClr val="tx1"/>
                </a:solidFill>
              </a:rPr>
              <a:t>对应  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的比特串</a:t>
            </a:r>
            <a:r>
              <a:rPr lang="zh-CN" altLang="en-US" dirty="0"/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/>
                </a:solidFill>
              </a:rPr>
              <a:t>(2) 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∪A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∩A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en-US" altLang="zh-CN" dirty="0">
                <a:solidFill>
                  <a:srgbClr val="C00000"/>
                </a:solidFill>
              </a:rPr>
              <a:t>: </a:t>
            </a:r>
            <a:r>
              <a:rPr lang="en-US" altLang="zh-CN" dirty="0">
                <a:solidFill>
                  <a:schemeClr val="tx1"/>
                </a:solidFill>
              </a:rPr>
              <a:t>(1)B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=1010101010, 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=0101010101, B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=1111100000.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(2) </a:t>
            </a:r>
            <a:r>
              <a:rPr lang="zh-CN" altLang="en-US" dirty="0">
                <a:solidFill>
                  <a:schemeClr val="tx1"/>
                </a:solidFill>
              </a:rPr>
              <a:t>因为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∨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=1010101010</a:t>
            </a:r>
            <a:r>
              <a:rPr lang="zh-CN" altLang="zh-CN" dirty="0">
                <a:solidFill>
                  <a:schemeClr val="tx1"/>
                </a:solidFill>
              </a:rPr>
              <a:t>∨</a:t>
            </a:r>
            <a:r>
              <a:rPr lang="en-US" altLang="zh-CN" dirty="0">
                <a:solidFill>
                  <a:schemeClr val="tx1"/>
                </a:solidFill>
              </a:rPr>
              <a:t>0101010101=1111111111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B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∧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=1010101010</a:t>
            </a:r>
            <a:r>
              <a:rPr lang="zh-CN" altLang="zh-CN" dirty="0">
                <a:solidFill>
                  <a:schemeClr val="tx1"/>
                </a:solidFill>
              </a:rPr>
              <a:t>∧</a:t>
            </a:r>
            <a:r>
              <a:rPr lang="en-US" altLang="zh-CN" dirty="0">
                <a:solidFill>
                  <a:schemeClr val="tx1"/>
                </a:solidFill>
              </a:rPr>
              <a:t>1111100000 =1010100000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从而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zh-CN" altLang="zh-CN" dirty="0">
                <a:solidFill>
                  <a:schemeClr val="tx1"/>
                </a:solidFill>
              </a:rPr>
              <a:t>得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∪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={1, 2, 3, 4, 5, 6, 7, 8, 9, 10}=U ,  A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∩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>
                <a:solidFill>
                  <a:schemeClr val="tx1"/>
                </a:solidFill>
              </a:rPr>
              <a:t>={1, 3, 5}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0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917575" y="-46397"/>
            <a:ext cx="8542728" cy="1143265"/>
          </a:xfrm>
        </p:spPr>
        <p:txBody>
          <a:bodyPr/>
          <a:lstStyle/>
          <a:p>
            <a:r>
              <a:rPr lang="zh-CN" altLang="en-US" dirty="0"/>
              <a:t>有穷集合元素的计数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959189"/>
            <a:ext cx="8231505" cy="493262"/>
          </a:xfrm>
        </p:spPr>
        <p:txBody>
          <a:bodyPr>
            <a:normAutofit fontScale="92500"/>
          </a:bodyPr>
          <a:lstStyle/>
          <a:p>
            <a:pPr>
              <a:tabLst>
                <a:tab pos="1249581" algn="l"/>
              </a:tabLst>
            </a:pPr>
            <a:r>
              <a:rPr lang="en-US" altLang="zh-CN" dirty="0"/>
              <a:t>1. </a:t>
            </a:r>
            <a:r>
              <a:rPr lang="zh-CN" altLang="en-US" dirty="0"/>
              <a:t>文氏图法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452" y="1314771"/>
            <a:ext cx="6743093" cy="5411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179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4" y="1317072"/>
            <a:ext cx="11955418" cy="4869896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sz="2801" dirty="0">
                <a:solidFill>
                  <a:srgbClr val="FF0000"/>
                </a:solidFill>
              </a:rPr>
              <a:t>【</a:t>
            </a:r>
            <a:r>
              <a:rPr lang="zh-CN" altLang="en-US" sz="2801" dirty="0">
                <a:solidFill>
                  <a:srgbClr val="FF0000"/>
                </a:solidFill>
              </a:rPr>
              <a:t>例</a:t>
            </a:r>
            <a:r>
              <a:rPr lang="en-US" altLang="zh-CN" sz="2801" dirty="0">
                <a:solidFill>
                  <a:srgbClr val="FF0000"/>
                </a:solidFill>
              </a:rPr>
              <a:t>】</a:t>
            </a:r>
            <a:r>
              <a:rPr lang="zh-CN" altLang="en-US" sz="2801" dirty="0"/>
              <a:t> 对</a:t>
            </a:r>
            <a:r>
              <a:rPr lang="en-US" altLang="zh-CN" sz="2801" dirty="0"/>
              <a:t>24</a:t>
            </a:r>
            <a:r>
              <a:rPr lang="zh-CN" altLang="en-US" sz="2801" dirty="0"/>
              <a:t>名会外语的科技人员进行掌握外语情况的调查。其统计结果如下：会英、日、德和法语的人分别为</a:t>
            </a:r>
            <a:r>
              <a:rPr lang="en-US" altLang="zh-CN" sz="2801" dirty="0"/>
              <a:t>13</a:t>
            </a:r>
            <a:r>
              <a:rPr lang="zh-CN" altLang="en-US" sz="2801" dirty="0"/>
              <a:t>，</a:t>
            </a:r>
            <a:r>
              <a:rPr lang="en-US" altLang="zh-CN" sz="2801" dirty="0"/>
              <a:t>5</a:t>
            </a:r>
            <a:r>
              <a:rPr lang="zh-CN" altLang="en-US" sz="2801" dirty="0"/>
              <a:t>，</a:t>
            </a:r>
            <a:r>
              <a:rPr lang="en-US" altLang="zh-CN" sz="2801" dirty="0"/>
              <a:t>10</a:t>
            </a:r>
            <a:r>
              <a:rPr lang="zh-CN" altLang="en-US" sz="2801" dirty="0"/>
              <a:t>和</a:t>
            </a:r>
            <a:r>
              <a:rPr lang="en-US" altLang="zh-CN" sz="2801" dirty="0"/>
              <a:t>9</a:t>
            </a:r>
            <a:r>
              <a:rPr lang="zh-CN" altLang="en-US" sz="2801" dirty="0"/>
              <a:t>人，其中同时会英语和日语的有</a:t>
            </a:r>
            <a:r>
              <a:rPr lang="en-US" altLang="zh-CN" sz="2801" dirty="0"/>
              <a:t>2</a:t>
            </a:r>
            <a:r>
              <a:rPr lang="zh-CN" altLang="en-US" sz="2801" dirty="0"/>
              <a:t>人，会英、德和法语中任两种语言的都是</a:t>
            </a:r>
            <a:r>
              <a:rPr lang="en-US" altLang="zh-CN" sz="2801" dirty="0"/>
              <a:t>4</a:t>
            </a:r>
            <a:r>
              <a:rPr lang="zh-CN" altLang="en-US" sz="2801" dirty="0"/>
              <a:t>人。已知会日语的人既不懂法语也不懂德语，分别求只会一种语言</a:t>
            </a:r>
            <a:r>
              <a:rPr lang="en-US" altLang="zh-CN" sz="2801" dirty="0"/>
              <a:t>(</a:t>
            </a:r>
            <a:r>
              <a:rPr lang="zh-CN" altLang="en-US" sz="2801" dirty="0"/>
              <a:t>英、德、法、日</a:t>
            </a:r>
            <a:r>
              <a:rPr lang="en-US" altLang="zh-CN" sz="2801" dirty="0"/>
              <a:t>)</a:t>
            </a:r>
            <a:r>
              <a:rPr lang="zh-CN" altLang="en-US" sz="2801" dirty="0"/>
              <a:t>的人数和会三种语言的人数。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>
                <a:solidFill>
                  <a:srgbClr val="FF0000"/>
                </a:solidFill>
              </a:rPr>
              <a:t>解： </a:t>
            </a:r>
            <a:r>
              <a:rPr lang="zh-CN" altLang="en-US" sz="2801" dirty="0"/>
              <a:t>令</a:t>
            </a:r>
            <a:r>
              <a:rPr lang="en-US" altLang="zh-CN" sz="2801" dirty="0"/>
              <a:t>A</a:t>
            </a:r>
            <a:r>
              <a:rPr lang="zh-CN" altLang="en-US" sz="2801" dirty="0"/>
              <a:t>，</a:t>
            </a:r>
            <a:r>
              <a:rPr lang="en-US" altLang="zh-CN" sz="2801" dirty="0"/>
              <a:t>B</a:t>
            </a:r>
            <a:r>
              <a:rPr lang="zh-CN" altLang="en-US" sz="2801" dirty="0"/>
              <a:t>，</a:t>
            </a:r>
            <a:r>
              <a:rPr lang="en-US" altLang="zh-CN" sz="2801" dirty="0"/>
              <a:t>C</a:t>
            </a:r>
            <a:r>
              <a:rPr lang="zh-CN" altLang="en-US" sz="2801" dirty="0"/>
              <a:t>，</a:t>
            </a:r>
            <a:r>
              <a:rPr lang="en-US" altLang="zh-CN" sz="2801" dirty="0"/>
              <a:t>D</a:t>
            </a:r>
            <a:r>
              <a:rPr lang="zh-CN" altLang="en-US" sz="2801" dirty="0"/>
              <a:t>分别表示会英、法、德、日语的人的集合。</a:t>
            </a:r>
            <a:endParaRPr lang="en-US" altLang="zh-CN" sz="2801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801" dirty="0"/>
              <a:t>   根据题意画出文氏图。设同时会三种语言的有</a:t>
            </a:r>
            <a:r>
              <a:rPr lang="en-US" altLang="zh-CN" sz="2801" dirty="0"/>
              <a:t>x</a:t>
            </a:r>
            <a:r>
              <a:rPr lang="zh-CN" altLang="en-US" sz="2801" dirty="0"/>
              <a:t>人，只会英、法或德语一种语言的分别为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1</a:t>
            </a:r>
            <a:r>
              <a:rPr lang="zh-CN" altLang="en-US" sz="2801" dirty="0"/>
              <a:t>，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2</a:t>
            </a:r>
            <a:r>
              <a:rPr lang="zh-CN" altLang="en-US" sz="2801" dirty="0"/>
              <a:t>和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3</a:t>
            </a:r>
            <a:r>
              <a:rPr lang="zh-CN" altLang="en-US" sz="2801" dirty="0"/>
              <a:t>人。将</a:t>
            </a:r>
            <a:r>
              <a:rPr lang="en-US" altLang="zh-CN" sz="2801" dirty="0"/>
              <a:t>x</a:t>
            </a:r>
            <a:r>
              <a:rPr lang="zh-CN" altLang="en-US" sz="2801" dirty="0"/>
              <a:t>和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1</a:t>
            </a:r>
            <a:r>
              <a:rPr lang="zh-CN" altLang="en-US" sz="2801" dirty="0"/>
              <a:t>，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2</a:t>
            </a:r>
            <a:r>
              <a:rPr lang="zh-CN" altLang="en-US" sz="2801" dirty="0"/>
              <a:t>，</a:t>
            </a:r>
            <a:r>
              <a:rPr lang="en-US" altLang="zh-CN" sz="2801" dirty="0"/>
              <a:t>y</a:t>
            </a:r>
            <a:r>
              <a:rPr lang="en-US" altLang="zh-CN" sz="2801" baseline="-25000" dirty="0"/>
              <a:t>3</a:t>
            </a:r>
            <a:r>
              <a:rPr lang="zh-CN" altLang="en-US" sz="2801" dirty="0"/>
              <a:t>填入图中相应的区域，然后依次填入其它区域的人数。</a:t>
            </a:r>
          </a:p>
        </p:txBody>
      </p:sp>
    </p:spTree>
    <p:extLst>
      <p:ext uri="{BB962C8B-B14F-4D97-AF65-F5344CB8AC3E}">
        <p14:creationId xmlns:p14="http://schemas.microsoft.com/office/powerpoint/2010/main" val="2130214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050470" y="2362750"/>
            <a:ext cx="2057876" cy="1570400"/>
            <a:chOff x="960" y="1488"/>
            <a:chExt cx="1296" cy="989"/>
          </a:xfrm>
        </p:grpSpPr>
        <p:sp>
          <p:nvSpPr>
            <p:cNvPr id="71692" name="Text Box 12"/>
            <p:cNvSpPr txBox="1">
              <a:spLocks noChangeArrowheads="1"/>
            </p:cNvSpPr>
            <p:nvPr/>
          </p:nvSpPr>
          <p:spPr bwMode="auto">
            <a:xfrm>
              <a:off x="1776" y="2112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4-x</a:t>
              </a:r>
            </a:p>
          </p:txBody>
        </p:sp>
        <p:sp>
          <p:nvSpPr>
            <p:cNvPr id="71693" name="Text Box 13"/>
            <p:cNvSpPr txBox="1">
              <a:spLocks noChangeArrowheads="1"/>
            </p:cNvSpPr>
            <p:nvPr/>
          </p:nvSpPr>
          <p:spPr bwMode="auto">
            <a:xfrm>
              <a:off x="1296" y="1488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4-x</a:t>
              </a:r>
            </a:p>
          </p:txBody>
        </p:sp>
        <p:sp>
          <p:nvSpPr>
            <p:cNvPr id="71694" name="Text Box 14"/>
            <p:cNvSpPr txBox="1">
              <a:spLocks noChangeArrowheads="1"/>
            </p:cNvSpPr>
            <p:nvPr/>
          </p:nvSpPr>
          <p:spPr bwMode="auto">
            <a:xfrm>
              <a:off x="960" y="2160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4-x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2440728" y="2134096"/>
            <a:ext cx="2743835" cy="2561231"/>
            <a:chOff x="576" y="1344"/>
            <a:chExt cx="1728" cy="1613"/>
          </a:xfrm>
        </p:grpSpPr>
        <p:sp>
          <p:nvSpPr>
            <p:cNvPr id="71695" name="Text Box 15"/>
            <p:cNvSpPr txBox="1">
              <a:spLocks noChangeArrowheads="1"/>
            </p:cNvSpPr>
            <p:nvPr/>
          </p:nvSpPr>
          <p:spPr bwMode="auto">
            <a:xfrm>
              <a:off x="1344" y="1968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/>
                <a:t>x</a:t>
              </a:r>
            </a:p>
          </p:txBody>
        </p:sp>
        <p:sp>
          <p:nvSpPr>
            <p:cNvPr id="71696" name="Text Box 16"/>
            <p:cNvSpPr txBox="1">
              <a:spLocks noChangeArrowheads="1"/>
            </p:cNvSpPr>
            <p:nvPr/>
          </p:nvSpPr>
          <p:spPr bwMode="auto">
            <a:xfrm>
              <a:off x="576" y="1440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y</a:t>
              </a:r>
              <a:r>
                <a:rPr lang="en-US" altLang="zh-CN" sz="2668" baseline="-25000" dirty="0">
                  <a:latin typeface="Arial" charset="0"/>
                </a:rPr>
                <a:t>2</a:t>
              </a:r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1824" y="1344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y</a:t>
              </a:r>
              <a:r>
                <a:rPr lang="en-US" altLang="zh-CN" sz="2668" baseline="-25000" dirty="0">
                  <a:latin typeface="Arial" charset="0"/>
                </a:rPr>
                <a:t>1</a:t>
              </a:r>
            </a:p>
          </p:txBody>
        </p:sp>
        <p:sp>
          <p:nvSpPr>
            <p:cNvPr id="71698" name="Text Box 18"/>
            <p:cNvSpPr txBox="1">
              <a:spLocks noChangeArrowheads="1"/>
            </p:cNvSpPr>
            <p:nvPr/>
          </p:nvSpPr>
          <p:spPr bwMode="auto">
            <a:xfrm>
              <a:off x="1344" y="2640"/>
              <a:ext cx="480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2668" dirty="0">
                  <a:latin typeface="Arial" charset="0"/>
                </a:rPr>
                <a:t>y</a:t>
              </a:r>
              <a:r>
                <a:rPr lang="en-US" altLang="zh-CN" sz="2668" baseline="-25000" dirty="0">
                  <a:latin typeface="Arial" charset="0"/>
                </a:rPr>
                <a:t>3</a:t>
              </a:r>
            </a:p>
          </p:txBody>
        </p:sp>
      </p:grp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5184564" y="2515183"/>
            <a:ext cx="762176" cy="50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dirty="0">
                <a:latin typeface="Arial" charset="0"/>
              </a:rPr>
              <a:t>2</a:t>
            </a:r>
            <a:endParaRPr lang="en-US" altLang="zh-CN" sz="2668" baseline="-25000" dirty="0">
              <a:latin typeface="Arial" charset="0"/>
            </a:endParaRPr>
          </a:p>
        </p:txBody>
      </p:sp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6327828" y="2515184"/>
            <a:ext cx="762176" cy="50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dirty="0">
                <a:latin typeface="Arial" charset="0"/>
              </a:rPr>
              <a:t>5-2</a:t>
            </a:r>
            <a:endParaRPr lang="en-US" altLang="zh-CN" sz="2668" baseline="-25000" dirty="0">
              <a:latin typeface="Arial" charset="0"/>
            </a:endParaRP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434734" y="1125800"/>
            <a:ext cx="2438964" cy="2820053"/>
            <a:chOff x="1200" y="720"/>
            <a:chExt cx="1536" cy="1776"/>
          </a:xfrm>
        </p:grpSpPr>
        <p:sp>
          <p:nvSpPr>
            <p:cNvPr id="71689" name="Oval 9"/>
            <p:cNvSpPr>
              <a:spLocks noChangeArrowheads="1"/>
            </p:cNvSpPr>
            <p:nvPr/>
          </p:nvSpPr>
          <p:spPr bwMode="auto">
            <a:xfrm>
              <a:off x="1200" y="1152"/>
              <a:ext cx="1536" cy="1344"/>
            </a:xfrm>
            <a:prstGeom prst="ellipse">
              <a:avLst/>
            </a:prstGeom>
            <a:noFill/>
            <a:ln w="28575">
              <a:solidFill>
                <a:srgbClr val="DF6DD7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668">
                <a:latin typeface="Arial" charset="0"/>
              </a:endParaRPr>
            </a:p>
          </p:txBody>
        </p:sp>
        <p:sp>
          <p:nvSpPr>
            <p:cNvPr id="71701" name="Text Box 21"/>
            <p:cNvSpPr txBox="1">
              <a:spLocks noChangeArrowheads="1"/>
            </p:cNvSpPr>
            <p:nvPr/>
          </p:nvSpPr>
          <p:spPr bwMode="auto">
            <a:xfrm>
              <a:off x="1776" y="720"/>
              <a:ext cx="694" cy="317"/>
            </a:xfrm>
            <a:prstGeom prst="rect">
              <a:avLst/>
            </a:prstGeom>
            <a:noFill/>
            <a:ln w="9525">
              <a:solidFill>
                <a:srgbClr val="DF6DD7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668" dirty="0">
                  <a:latin typeface="Arial" charset="0"/>
                </a:rPr>
                <a:t>英 </a:t>
              </a:r>
              <a:r>
                <a:rPr lang="en-US" altLang="zh-CN" sz="2668" dirty="0">
                  <a:latin typeface="Arial" charset="0"/>
                </a:rPr>
                <a:t>13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059640" y="1143265"/>
            <a:ext cx="2438964" cy="2820053"/>
            <a:chOff x="336" y="720"/>
            <a:chExt cx="1536" cy="1776"/>
          </a:xfrm>
        </p:grpSpPr>
        <p:sp>
          <p:nvSpPr>
            <p:cNvPr id="71688" name="Oval 8"/>
            <p:cNvSpPr>
              <a:spLocks noChangeArrowheads="1"/>
            </p:cNvSpPr>
            <p:nvPr/>
          </p:nvSpPr>
          <p:spPr bwMode="auto">
            <a:xfrm>
              <a:off x="336" y="1152"/>
              <a:ext cx="1536" cy="1344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668">
                <a:latin typeface="Arial" charset="0"/>
              </a:endParaRPr>
            </a:p>
          </p:txBody>
        </p:sp>
        <p:sp>
          <p:nvSpPr>
            <p:cNvPr id="71702" name="Text Box 22"/>
            <p:cNvSpPr txBox="1">
              <a:spLocks noChangeArrowheads="1"/>
            </p:cNvSpPr>
            <p:nvPr/>
          </p:nvSpPr>
          <p:spPr bwMode="auto">
            <a:xfrm>
              <a:off x="624" y="720"/>
              <a:ext cx="624" cy="317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668" b="1" dirty="0">
                  <a:latin typeface="Arial" charset="0"/>
                </a:rPr>
                <a:t>法 </a:t>
              </a:r>
              <a:r>
                <a:rPr lang="en-US" altLang="zh-CN" sz="2668" b="1" dirty="0">
                  <a:latin typeface="Arial" charset="0"/>
                </a:rPr>
                <a:t>9</a:t>
              </a: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2821817" y="3048707"/>
            <a:ext cx="2438964" cy="2947082"/>
            <a:chOff x="816" y="1920"/>
            <a:chExt cx="1536" cy="1856"/>
          </a:xfrm>
        </p:grpSpPr>
        <p:sp>
          <p:nvSpPr>
            <p:cNvPr id="71690" name="Oval 10"/>
            <p:cNvSpPr>
              <a:spLocks noChangeArrowheads="1"/>
            </p:cNvSpPr>
            <p:nvPr/>
          </p:nvSpPr>
          <p:spPr bwMode="auto">
            <a:xfrm>
              <a:off x="816" y="1920"/>
              <a:ext cx="1536" cy="1344"/>
            </a:xfrm>
            <a:prstGeom prst="ellipse">
              <a:avLst/>
            </a:prstGeom>
            <a:noFill/>
            <a:ln w="28575">
              <a:solidFill>
                <a:srgbClr val="FFC8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3201">
                <a:latin typeface="Arial" charset="0"/>
              </a:endParaRPr>
            </a:p>
          </p:txBody>
        </p:sp>
        <p:sp>
          <p:nvSpPr>
            <p:cNvPr id="71703" name="Text Box 23"/>
            <p:cNvSpPr txBox="1">
              <a:spLocks noChangeArrowheads="1"/>
            </p:cNvSpPr>
            <p:nvPr/>
          </p:nvSpPr>
          <p:spPr bwMode="auto">
            <a:xfrm>
              <a:off x="1248" y="3408"/>
              <a:ext cx="816" cy="368"/>
            </a:xfrm>
            <a:prstGeom prst="rect">
              <a:avLst/>
            </a:prstGeom>
            <a:noFill/>
            <a:ln w="9525">
              <a:solidFill>
                <a:srgbClr val="FFC84D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3201" b="1" dirty="0">
                  <a:latin typeface="Arial" charset="0"/>
                </a:rPr>
                <a:t>德 </a:t>
              </a:r>
              <a:r>
                <a:rPr lang="en-US" altLang="zh-CN" sz="3201" b="1" dirty="0">
                  <a:latin typeface="Arial" charset="0"/>
                </a:rPr>
                <a:t>10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5162333" y="1197252"/>
            <a:ext cx="2438964" cy="2743835"/>
            <a:chOff x="2304" y="768"/>
            <a:chExt cx="1536" cy="1728"/>
          </a:xfrm>
        </p:grpSpPr>
        <p:sp>
          <p:nvSpPr>
            <p:cNvPr id="71691" name="Oval 11"/>
            <p:cNvSpPr>
              <a:spLocks noChangeArrowheads="1"/>
            </p:cNvSpPr>
            <p:nvPr/>
          </p:nvSpPr>
          <p:spPr bwMode="auto">
            <a:xfrm>
              <a:off x="2304" y="1152"/>
              <a:ext cx="1536" cy="1344"/>
            </a:xfrm>
            <a:prstGeom prst="ellipse">
              <a:avLst/>
            </a:prstGeom>
            <a:noFill/>
            <a:ln w="28575">
              <a:solidFill>
                <a:srgbClr val="63D9E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668">
                <a:latin typeface="Arial" charset="0"/>
              </a:endParaRPr>
            </a:p>
          </p:txBody>
        </p:sp>
        <p:sp>
          <p:nvSpPr>
            <p:cNvPr id="71704" name="Text Box 24"/>
            <p:cNvSpPr txBox="1">
              <a:spLocks noChangeArrowheads="1"/>
            </p:cNvSpPr>
            <p:nvPr/>
          </p:nvSpPr>
          <p:spPr bwMode="auto">
            <a:xfrm>
              <a:off x="2784" y="768"/>
              <a:ext cx="624" cy="317"/>
            </a:xfrm>
            <a:prstGeom prst="rect">
              <a:avLst/>
            </a:prstGeom>
            <a:noFill/>
            <a:ln w="9525">
              <a:solidFill>
                <a:srgbClr val="63D9E9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668" b="1" dirty="0">
                  <a:latin typeface="Arial" charset="0"/>
                </a:rPr>
                <a:t>日 </a:t>
              </a:r>
              <a:r>
                <a:rPr lang="en-US" altLang="zh-CN" sz="2668" b="1" dirty="0">
                  <a:latin typeface="Arial" charset="0"/>
                </a:rPr>
                <a:t>5</a:t>
              </a:r>
            </a:p>
          </p:txBody>
        </p:sp>
      </p:grpSp>
      <p:sp>
        <p:nvSpPr>
          <p:cNvPr id="71713" name="Text Box 33"/>
          <p:cNvSpPr txBox="1">
            <a:spLocks noChangeArrowheads="1"/>
          </p:cNvSpPr>
          <p:nvPr/>
        </p:nvSpPr>
        <p:spPr bwMode="auto">
          <a:xfrm>
            <a:off x="7601298" y="3620340"/>
            <a:ext cx="4344405" cy="235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b="1" dirty="0">
                <a:latin typeface="Arial" charset="0"/>
              </a:rPr>
              <a:t>y</a:t>
            </a:r>
            <a:r>
              <a:rPr lang="en-US" altLang="zh-CN" sz="2668" b="1" baseline="-25000" dirty="0">
                <a:latin typeface="Arial" charset="0"/>
              </a:rPr>
              <a:t>1</a:t>
            </a:r>
            <a:r>
              <a:rPr lang="en-US" altLang="zh-CN" sz="2668" b="1" dirty="0">
                <a:latin typeface="Arial" charset="0"/>
              </a:rPr>
              <a:t>+2(4-x)+x+2</a:t>
            </a:r>
            <a:r>
              <a:rPr lang="zh-CN" altLang="en-US" sz="2668" b="1" dirty="0">
                <a:latin typeface="Arial" charset="0"/>
              </a:rPr>
              <a:t>＝</a:t>
            </a:r>
            <a:r>
              <a:rPr lang="en-US" altLang="zh-CN" sz="2668" b="1" dirty="0">
                <a:latin typeface="Arial" charset="0"/>
              </a:rPr>
              <a:t>13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b="1" dirty="0">
                <a:latin typeface="Arial" charset="0"/>
              </a:rPr>
              <a:t>y</a:t>
            </a:r>
            <a:r>
              <a:rPr lang="en-US" altLang="zh-CN" sz="2668" b="1" baseline="-25000" dirty="0">
                <a:latin typeface="Arial" charset="0"/>
              </a:rPr>
              <a:t>2</a:t>
            </a:r>
            <a:r>
              <a:rPr lang="en-US" altLang="zh-CN" sz="2668" b="1" dirty="0">
                <a:latin typeface="Arial" charset="0"/>
              </a:rPr>
              <a:t>+2(4-x)+x</a:t>
            </a:r>
            <a:r>
              <a:rPr lang="zh-CN" altLang="en-US" sz="2668" b="1" dirty="0">
                <a:latin typeface="Arial" charset="0"/>
              </a:rPr>
              <a:t>＝</a:t>
            </a:r>
            <a:r>
              <a:rPr lang="en-US" altLang="zh-CN" sz="2668" b="1" dirty="0">
                <a:latin typeface="Arial" charset="0"/>
              </a:rPr>
              <a:t>9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b="1" dirty="0">
                <a:latin typeface="Arial" charset="0"/>
              </a:rPr>
              <a:t>y</a:t>
            </a:r>
            <a:r>
              <a:rPr lang="en-US" altLang="zh-CN" sz="2668" b="1" baseline="-25000" dirty="0">
                <a:latin typeface="Arial" charset="0"/>
              </a:rPr>
              <a:t>3</a:t>
            </a:r>
            <a:r>
              <a:rPr lang="en-US" altLang="zh-CN" sz="2668" b="1" dirty="0">
                <a:latin typeface="Arial" charset="0"/>
              </a:rPr>
              <a:t>+2(4-x)+x</a:t>
            </a:r>
            <a:r>
              <a:rPr lang="zh-CN" altLang="en-US" sz="2668" b="1" dirty="0">
                <a:latin typeface="Arial" charset="0"/>
              </a:rPr>
              <a:t>＝</a:t>
            </a:r>
            <a:r>
              <a:rPr lang="en-US" altLang="zh-CN" sz="2668" b="1" dirty="0">
                <a:latin typeface="Arial" charset="0"/>
              </a:rPr>
              <a:t>10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668" b="1" dirty="0">
                <a:latin typeface="Arial" charset="0"/>
              </a:rPr>
              <a:t>y</a:t>
            </a:r>
            <a:r>
              <a:rPr lang="en-US" altLang="zh-CN" sz="2668" b="1" baseline="-25000" dirty="0">
                <a:latin typeface="Arial" charset="0"/>
              </a:rPr>
              <a:t>1</a:t>
            </a:r>
            <a:r>
              <a:rPr lang="en-US" altLang="zh-CN" sz="2668" b="1" dirty="0">
                <a:latin typeface="Arial" charset="0"/>
              </a:rPr>
              <a:t>+y</a:t>
            </a:r>
            <a:r>
              <a:rPr lang="en-US" altLang="zh-CN" sz="2668" b="1" baseline="-25000" dirty="0">
                <a:latin typeface="Arial" charset="0"/>
              </a:rPr>
              <a:t>2</a:t>
            </a:r>
            <a:r>
              <a:rPr lang="en-US" altLang="zh-CN" sz="2668" b="1" dirty="0">
                <a:latin typeface="Arial" charset="0"/>
              </a:rPr>
              <a:t>+y</a:t>
            </a:r>
            <a:r>
              <a:rPr lang="en-US" altLang="zh-CN" sz="2668" b="1" baseline="-25000" dirty="0">
                <a:latin typeface="Arial" charset="0"/>
              </a:rPr>
              <a:t>3</a:t>
            </a:r>
            <a:r>
              <a:rPr lang="en-US" altLang="zh-CN" sz="2668" b="1" dirty="0">
                <a:latin typeface="Arial" charset="0"/>
              </a:rPr>
              <a:t>+3(4-x)+x</a:t>
            </a:r>
            <a:r>
              <a:rPr lang="zh-CN" altLang="en-US" sz="2668" b="1" dirty="0">
                <a:latin typeface="Arial" charset="0"/>
              </a:rPr>
              <a:t>＝</a:t>
            </a:r>
            <a:r>
              <a:rPr lang="en-US" altLang="zh-CN" sz="2668" b="1" dirty="0">
                <a:latin typeface="Arial" charset="0"/>
              </a:rPr>
              <a:t>24-5</a:t>
            </a:r>
          </a:p>
        </p:txBody>
      </p:sp>
      <p:sp>
        <p:nvSpPr>
          <p:cNvPr id="71714" name="AutoShape 34"/>
          <p:cNvSpPr>
            <a:spLocks/>
          </p:cNvSpPr>
          <p:nvPr/>
        </p:nvSpPr>
        <p:spPr bwMode="auto">
          <a:xfrm>
            <a:off x="7200271" y="3887101"/>
            <a:ext cx="381088" cy="1981659"/>
          </a:xfrm>
          <a:prstGeom prst="leftBrace">
            <a:avLst>
              <a:gd name="adj1" fmla="val 43333"/>
              <a:gd name="adj2" fmla="val 50000"/>
            </a:avLst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zh-CN" sz="3201" b="1" dirty="0">
              <a:latin typeface="Arial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940897" y="270457"/>
            <a:ext cx="6282341" cy="5849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1" b="1" dirty="0">
                <a:latin typeface="Arial" charset="0"/>
              </a:rPr>
              <a:t>解得    </a:t>
            </a:r>
            <a:r>
              <a:rPr lang="en-US" altLang="zh-CN" sz="3201" b="1" dirty="0">
                <a:latin typeface="Arial" charset="0"/>
              </a:rPr>
              <a:t>x=1</a:t>
            </a:r>
            <a:r>
              <a:rPr lang="zh-CN" altLang="en-US" sz="3201" b="1" dirty="0">
                <a:latin typeface="Arial" charset="0"/>
              </a:rPr>
              <a:t>， </a:t>
            </a:r>
            <a:r>
              <a:rPr lang="en-US" altLang="zh-CN" sz="3201" b="1" dirty="0">
                <a:latin typeface="Arial" charset="0"/>
              </a:rPr>
              <a:t>y</a:t>
            </a:r>
            <a:r>
              <a:rPr lang="en-US" altLang="zh-CN" sz="3201" b="1" baseline="-25000" dirty="0">
                <a:latin typeface="Arial" charset="0"/>
              </a:rPr>
              <a:t>1</a:t>
            </a:r>
            <a:r>
              <a:rPr lang="en-US" altLang="zh-CN" sz="3201" b="1" dirty="0">
                <a:latin typeface="Arial" charset="0"/>
              </a:rPr>
              <a:t>=4</a:t>
            </a:r>
            <a:r>
              <a:rPr lang="zh-CN" altLang="en-US" sz="3201" b="1" dirty="0">
                <a:latin typeface="Arial" charset="0"/>
              </a:rPr>
              <a:t>， </a:t>
            </a:r>
            <a:r>
              <a:rPr lang="en-US" altLang="zh-CN" sz="3201" b="1" dirty="0">
                <a:latin typeface="Arial" charset="0"/>
              </a:rPr>
              <a:t>y</a:t>
            </a:r>
            <a:r>
              <a:rPr lang="en-US" altLang="zh-CN" sz="3201" b="1" baseline="-25000" dirty="0">
                <a:latin typeface="Arial" charset="0"/>
              </a:rPr>
              <a:t>2</a:t>
            </a:r>
            <a:r>
              <a:rPr lang="en-US" altLang="zh-CN" sz="3201" b="1" dirty="0">
                <a:latin typeface="Arial" charset="0"/>
              </a:rPr>
              <a:t>=2</a:t>
            </a:r>
            <a:r>
              <a:rPr lang="zh-CN" altLang="en-US" sz="3201" b="1" dirty="0">
                <a:latin typeface="Arial" charset="0"/>
              </a:rPr>
              <a:t>， </a:t>
            </a:r>
            <a:r>
              <a:rPr lang="en-US" altLang="zh-CN" sz="3201" b="1" dirty="0">
                <a:latin typeface="Arial" charset="0"/>
              </a:rPr>
              <a:t>y</a:t>
            </a:r>
            <a:r>
              <a:rPr lang="en-US" altLang="zh-CN" sz="3201" b="1" baseline="-25000" dirty="0">
                <a:latin typeface="Arial" charset="0"/>
              </a:rPr>
              <a:t>3</a:t>
            </a:r>
            <a:r>
              <a:rPr lang="en-US" altLang="zh-CN" sz="3201" b="1" dirty="0">
                <a:latin typeface="Arial" charset="0"/>
              </a:rPr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773155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7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7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7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9" grpId="0" autoUpdateAnimBg="0"/>
      <p:bldP spid="71700" grpId="0" autoUpdateAnimBg="0"/>
      <p:bldP spid="71713" grpId="0" build="p" autoUpdateAnimBg="0"/>
      <p:bldP spid="71714" grpId="0" animBg="1" autoUpdateAnimBg="0"/>
      <p:bldP spid="2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917575" y="0"/>
            <a:ext cx="8542728" cy="1143265"/>
          </a:xfrm>
        </p:spPr>
        <p:txBody>
          <a:bodyPr/>
          <a:lstStyle/>
          <a:p>
            <a:r>
              <a:rPr lang="zh-CN" altLang="en-US" dirty="0"/>
              <a:t>有穷集合元素的计数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830" y="1174283"/>
            <a:ext cx="8231505" cy="2048535"/>
          </a:xfrm>
        </p:spPr>
        <p:txBody>
          <a:bodyPr>
            <a:normAutofit fontScale="92500"/>
          </a:bodyPr>
          <a:lstStyle/>
          <a:p>
            <a:pPr>
              <a:tabLst>
                <a:tab pos="1249581" algn="l"/>
              </a:tabLst>
            </a:pPr>
            <a:r>
              <a:rPr lang="en-US" altLang="zh-CN" dirty="0"/>
              <a:t>2. </a:t>
            </a:r>
            <a:r>
              <a:rPr lang="zh-CN" altLang="en-US" dirty="0"/>
              <a:t>包含排斥原理</a:t>
            </a:r>
          </a:p>
          <a:p>
            <a:pPr>
              <a:tabLst>
                <a:tab pos="1249581" algn="l"/>
              </a:tabLst>
            </a:pPr>
            <a:r>
              <a:rPr lang="zh-CN" altLang="en-US" dirty="0">
                <a:solidFill>
                  <a:srgbClr val="A50021"/>
                </a:solidFill>
              </a:rPr>
              <a:t>定理</a:t>
            </a:r>
            <a:r>
              <a:rPr lang="en-US" altLang="zh-CN" dirty="0"/>
              <a:t>   </a:t>
            </a:r>
            <a:r>
              <a:rPr lang="zh-CN" altLang="en-US" dirty="0"/>
              <a:t>设集合</a:t>
            </a:r>
            <a:r>
              <a:rPr lang="en-US" altLang="zh-CN" i="1" dirty="0"/>
              <a:t>S</a:t>
            </a:r>
            <a:r>
              <a:rPr lang="zh-CN" altLang="en-US" dirty="0"/>
              <a:t>上定义了</a:t>
            </a:r>
            <a:r>
              <a:rPr lang="en-US" altLang="zh-CN" i="1" dirty="0"/>
              <a:t>n</a:t>
            </a:r>
            <a:r>
              <a:rPr lang="zh-CN" altLang="en-US" dirty="0"/>
              <a:t>条性质，其中具有第 </a:t>
            </a:r>
            <a:r>
              <a:rPr lang="en-US" altLang="zh-CN" i="1" dirty="0" err="1"/>
              <a:t>i</a:t>
            </a:r>
            <a:r>
              <a:rPr lang="en-US" altLang="zh-CN" i="1" dirty="0"/>
              <a:t> </a:t>
            </a:r>
            <a:r>
              <a:rPr lang="zh-CN" altLang="en-US" dirty="0"/>
              <a:t>条性质的</a:t>
            </a:r>
          </a:p>
          <a:p>
            <a:pPr>
              <a:tabLst>
                <a:tab pos="1249581" algn="l"/>
              </a:tabLst>
            </a:pPr>
            <a:r>
              <a:rPr lang="zh-CN" altLang="en-US" dirty="0"/>
              <a:t>元素构成子集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i</a:t>
            </a:r>
            <a:r>
              <a:rPr lang="en-US" altLang="zh-CN" dirty="0"/>
              <a:t>, </a:t>
            </a:r>
            <a:r>
              <a:rPr lang="zh-CN" altLang="en-US" dirty="0"/>
              <a:t>那么集合中不具有任何性质的元素数为</a:t>
            </a:r>
          </a:p>
          <a:p>
            <a:pPr>
              <a:tabLst>
                <a:tab pos="1249581" algn="l"/>
              </a:tabLst>
            </a:pPr>
            <a:r>
              <a:rPr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1" name="Object 2"/>
              <p:cNvSpPr txBox="1"/>
              <p:nvPr/>
            </p:nvSpPr>
            <p:spPr bwMode="auto">
              <a:xfrm>
                <a:off x="993775" y="2595562"/>
                <a:ext cx="7891783" cy="1668463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∩...∩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|=|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|+...+(−1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∩...∩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66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3775" y="2595562"/>
                <a:ext cx="7891783" cy="1668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48637" y="4465059"/>
            <a:ext cx="7945689" cy="2091114"/>
            <a:chOff x="166" y="2941"/>
            <a:chExt cx="5004" cy="1273"/>
          </a:xfrm>
        </p:grpSpPr>
        <p:sp>
          <p:nvSpPr>
            <p:cNvPr id="70663" name="Rectangle 6"/>
            <p:cNvSpPr>
              <a:spLocks noChangeArrowheads="1"/>
            </p:cNvSpPr>
            <p:nvPr/>
          </p:nvSpPr>
          <p:spPr bwMode="auto">
            <a:xfrm>
              <a:off x="166" y="2941"/>
              <a:ext cx="2639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000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800">
                  <a:solidFill>
                    <a:srgbClr val="A50021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推论</a:t>
              </a:r>
              <a:r>
                <a:rPr lang="zh-CN" altLang="en-US" sz="1800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中至少具有一条性质的元素数为</a:t>
              </a:r>
              <a:endParaRPr lang="zh-CN" altLang="en-US" sz="18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4" name="Object 3"/>
                <p:cNvSpPr txBox="1"/>
                <p:nvPr/>
              </p:nvSpPr>
              <p:spPr bwMode="auto">
                <a:xfrm>
                  <a:off x="680" y="3153"/>
                  <a:ext cx="4490" cy="1061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  |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∪⋯∪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|=</m:t>
                        </m:r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1≤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−⋯+(−1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∩⋯∩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664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0" y="3153"/>
                  <a:ext cx="4490" cy="10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138DC63-752A-43F4-90E0-ACB09E97F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375" y="1753394"/>
            <a:ext cx="3610522" cy="289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4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-7247"/>
            <a:ext cx="8542728" cy="1143265"/>
          </a:xfrm>
        </p:spPr>
        <p:txBody>
          <a:bodyPr/>
          <a:lstStyle/>
          <a:p>
            <a:r>
              <a:rPr lang="zh-CN" altLang="en-US" dirty="0"/>
              <a:t>实例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7367" y="1268707"/>
            <a:ext cx="10563618" cy="1457467"/>
          </a:xfrm>
        </p:spPr>
        <p:txBody>
          <a:bodyPr/>
          <a:lstStyle/>
          <a:p>
            <a:pPr marL="441402" indent="-441402"/>
            <a:r>
              <a:rPr lang="zh-CN" altLang="en-US" dirty="0">
                <a:solidFill>
                  <a:srgbClr val="A50021"/>
                </a:solidFill>
              </a:rPr>
              <a:t>例</a:t>
            </a:r>
            <a:r>
              <a:rPr lang="en-US" altLang="zh-CN" dirty="0">
                <a:solidFill>
                  <a:srgbClr val="A50021"/>
                </a:solidFill>
              </a:rPr>
              <a:t>2</a:t>
            </a:r>
            <a:r>
              <a:rPr lang="en-US" altLang="zh-CN" dirty="0"/>
              <a:t>   </a:t>
            </a:r>
            <a:r>
              <a:rPr lang="zh-CN" altLang="en-US" dirty="0"/>
              <a:t>求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1000</a:t>
            </a:r>
            <a:r>
              <a:rPr lang="zh-CN" altLang="en-US" dirty="0"/>
              <a:t>之间（包含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1000</a:t>
            </a:r>
            <a:r>
              <a:rPr lang="zh-CN" altLang="en-US" dirty="0"/>
              <a:t>在内）既不能被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整除，也不能被</a:t>
            </a:r>
            <a:r>
              <a:rPr lang="en-US" altLang="zh-CN" dirty="0"/>
              <a:t>8</a:t>
            </a:r>
            <a:r>
              <a:rPr lang="zh-CN" altLang="en-US" dirty="0"/>
              <a:t>整除的数有多少个？</a:t>
            </a:r>
          </a:p>
          <a:p>
            <a:pPr marL="441402" indent="-441402"/>
            <a:endParaRPr lang="zh-CN" altLang="en-US" dirty="0"/>
          </a:p>
        </p:txBody>
      </p:sp>
      <p:pic>
        <p:nvPicPr>
          <p:cNvPr id="93189" name="Picture 5" descr="图片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90" y="2246124"/>
            <a:ext cx="3240838" cy="271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107023" y="2246123"/>
            <a:ext cx="4393630" cy="230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buClr>
                <a:srgbClr val="69B3F1"/>
              </a:buClr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  方法一：文氏图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定义以下集合： 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1000}</a:t>
            </a:r>
            <a:endParaRPr lang="en-US" alt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整除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整除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sz="240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={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 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整除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370584" y="1880526"/>
            <a:ext cx="5055707" cy="349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1000/5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=200   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1000/6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=166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1000/8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=125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A∩B|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1000/lcm(5,6)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=33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A∩C|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1000/lcm(5,8)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=25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A∩B|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1000/lcm(6,8)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=41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A∩B∩C| = </a:t>
            </a:r>
            <a:r>
              <a:rPr lang="zh-CN" altLang="en-US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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1000/lcm(5,6,8)</a:t>
            </a:r>
            <a:r>
              <a:rPr lang="en-US" altLang="zh-CN" sz="2668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=8</a:t>
            </a:r>
            <a:endParaRPr lang="zh-CN" altLang="en-US" sz="2668" b="1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1662" y="5492170"/>
            <a:ext cx="9795355" cy="1200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画出文氏图，然后填入相应的数字，解得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N=1000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－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(200+100+33+67)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=600</a:t>
            </a:r>
          </a:p>
        </p:txBody>
      </p:sp>
    </p:spTree>
    <p:extLst>
      <p:ext uri="{BB962C8B-B14F-4D97-AF65-F5344CB8AC3E}">
        <p14:creationId xmlns:p14="http://schemas.microsoft.com/office/powerpoint/2010/main" val="41874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3400" y="90452"/>
            <a:ext cx="8066367" cy="924139"/>
          </a:xfrm>
        </p:spPr>
        <p:txBody>
          <a:bodyPr/>
          <a:lstStyle/>
          <a:p>
            <a:r>
              <a:rPr lang="zh-CN" altLang="en-US"/>
              <a:t>实例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8263" y="1227952"/>
            <a:ext cx="8077482" cy="5017919"/>
          </a:xfrm>
        </p:spPr>
        <p:txBody>
          <a:bodyPr/>
          <a:lstStyle/>
          <a:p>
            <a:pPr marL="0" indent="0">
              <a:lnSpc>
                <a:spcPct val="100000"/>
              </a:lnSpc>
            </a:pPr>
            <a:r>
              <a:rPr lang="zh-CN" altLang="en-US" sz="3201" dirty="0"/>
              <a:t>方法二  </a:t>
            </a:r>
          </a:p>
          <a:p>
            <a:pPr marL="0" indent="0">
              <a:lnSpc>
                <a:spcPct val="100000"/>
              </a:lnSpc>
            </a:pPr>
            <a:r>
              <a:rPr lang="en-US" altLang="zh-CN" dirty="0"/>
              <a:t>|S| = 1000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A|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1000/5</a:t>
            </a:r>
            <a:r>
              <a:rPr lang="en-US" altLang="zh-CN" dirty="0">
                <a:sym typeface="Symbol" pitchFamily="18" charset="2"/>
              </a:rPr>
              <a:t>=200    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B|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1000/6</a:t>
            </a:r>
            <a:r>
              <a:rPr lang="en-US" altLang="zh-CN" dirty="0">
                <a:sym typeface="Symbol" pitchFamily="18" charset="2"/>
              </a:rPr>
              <a:t>=166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C|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1000/8</a:t>
            </a:r>
            <a:r>
              <a:rPr lang="en-US" altLang="zh-CN" dirty="0">
                <a:sym typeface="Symbol" pitchFamily="18" charset="2"/>
              </a:rPr>
              <a:t>=125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A∩B|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1000/lcm(5,6)</a:t>
            </a:r>
            <a:r>
              <a:rPr lang="en-US" altLang="zh-CN" dirty="0">
                <a:sym typeface="Symbol" pitchFamily="18" charset="2"/>
              </a:rPr>
              <a:t>=33 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A∩C|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1000/lcm(5,8)</a:t>
            </a:r>
            <a:r>
              <a:rPr lang="en-US" altLang="zh-CN" dirty="0">
                <a:sym typeface="Symbol" pitchFamily="18" charset="2"/>
              </a:rPr>
              <a:t>=25 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A∩B|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1000/lcm(6,8)</a:t>
            </a:r>
            <a:r>
              <a:rPr lang="en-US" altLang="zh-CN" dirty="0">
                <a:sym typeface="Symbol" pitchFamily="18" charset="2"/>
              </a:rPr>
              <a:t>=41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zh-CN" altLang="en-US" dirty="0"/>
              <a:t>|</a:t>
            </a:r>
            <a:r>
              <a:rPr lang="en-US" altLang="zh-CN" dirty="0"/>
              <a:t>A∩B∩C| = </a:t>
            </a:r>
            <a:r>
              <a:rPr lang="zh-CN" altLang="en-US" dirty="0">
                <a:sym typeface="Symbol" pitchFamily="18" charset="2"/>
              </a:rPr>
              <a:t></a:t>
            </a:r>
            <a:r>
              <a:rPr lang="en-US" altLang="zh-CN" dirty="0"/>
              <a:t>1000/lcm(5,6,8)</a:t>
            </a:r>
            <a:r>
              <a:rPr lang="en-US" altLang="zh-CN" dirty="0">
                <a:sym typeface="Symbol" pitchFamily="18" charset="2"/>
              </a:rPr>
              <a:t>=8</a:t>
            </a:r>
            <a:endParaRPr lang="zh-CN" altLang="en-US" dirty="0">
              <a:sym typeface="Symbol" pitchFamily="18" charset="2"/>
            </a:endParaRPr>
          </a:p>
          <a:p>
            <a:pPr marL="0" indent="0">
              <a:lnSpc>
                <a:spcPct val="100000"/>
              </a:lnSpc>
            </a:pPr>
            <a:r>
              <a:rPr lang="en-US" altLang="zh-CN" dirty="0"/>
              <a:t>        </a:t>
            </a:r>
          </a:p>
          <a:p>
            <a:pPr marL="0" indent="0">
              <a:lnSpc>
                <a:spcPct val="100000"/>
              </a:lnSpc>
            </a:pPr>
            <a:r>
              <a:rPr lang="en-US" altLang="zh-CN" dirty="0"/>
              <a:t>           = 1000</a:t>
            </a:r>
            <a:r>
              <a:rPr lang="en-US" altLang="zh-CN" dirty="0">
                <a:sym typeface="Symbol" panose="05050102010706020507" pitchFamily="18" charset="2"/>
              </a:rPr>
              <a:t></a:t>
            </a:r>
            <a:r>
              <a:rPr lang="en-US" altLang="zh-CN" dirty="0"/>
              <a:t>(200+166+125)+(33+25+41)</a:t>
            </a:r>
            <a:r>
              <a:rPr lang="en-US" altLang="zh-CN" dirty="0">
                <a:sym typeface="Symbol" panose="05050102010706020507" pitchFamily="18" charset="2"/>
              </a:rPr>
              <a:t></a:t>
            </a:r>
            <a:r>
              <a:rPr lang="en-US" altLang="zh-CN" dirty="0"/>
              <a:t>8 = 600 </a:t>
            </a:r>
          </a:p>
        </p:txBody>
      </p:sp>
      <p:graphicFrame>
        <p:nvGraphicFramePr>
          <p:cNvPr id="747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960298"/>
              </p:ext>
            </p:extLst>
          </p:nvPr>
        </p:nvGraphicFramePr>
        <p:xfrm>
          <a:off x="1222375" y="4725194"/>
          <a:ext cx="1584692" cy="47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公式" r:id="rId4" imgW="825500" imgH="241300" progId="Equation.3">
                  <p:embed/>
                </p:oleObj>
              </mc:Choice>
              <mc:Fallback>
                <p:oleObj name="公式" r:id="rId4" imgW="825500" imgH="241300" progId="Equation.3">
                  <p:embed/>
                  <p:pic>
                    <p:nvPicPr>
                      <p:cNvPr id="747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4725194"/>
                        <a:ext cx="1584692" cy="477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/>
              <p:cNvSpPr txBox="1"/>
              <p:nvPr/>
            </p:nvSpPr>
            <p:spPr bwMode="auto">
              <a:xfrm>
                <a:off x="5811838" y="2181225"/>
                <a:ext cx="5661025" cy="1336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∩...∩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|=|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|+...+(−1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∩...∩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1838" y="2181225"/>
                <a:ext cx="5661025" cy="1336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739615"/>
      </p:ext>
    </p:extLst>
  </p:cSld>
  <p:clrMapOvr>
    <a:masterClrMapping/>
  </p:clrMapOvr>
  <p:transition spd="med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67738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757541" y="5213346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"/>
          <p:cNvSpPr txBox="1"/>
          <p:nvPr/>
        </p:nvSpPr>
        <p:spPr>
          <a:xfrm>
            <a:off x="7013575" y="3010694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集合的基本概念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13575" y="3582194"/>
            <a:ext cx="153888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集合的运算</a:t>
            </a:r>
          </a:p>
        </p:txBody>
      </p:sp>
      <p:sp>
        <p:nvSpPr>
          <p:cNvPr id="51" name="Freeform 3"/>
          <p:cNvSpPr/>
          <p:nvPr/>
        </p:nvSpPr>
        <p:spPr>
          <a:xfrm>
            <a:off x="6695261" y="1401862"/>
            <a:ext cx="48816" cy="4500000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632575" y="1764176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632575" y="241969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632575" y="308194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632575" y="367544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6048108" y="1728528"/>
            <a:ext cx="42639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  1</a:t>
            </a:r>
            <a:endParaRPr lang="zh-CN" altLang="en-US" b="1" dirty="0">
              <a:solidFill>
                <a:schemeClr val="bg1"/>
              </a:solidFill>
              <a:latin typeface="+mj-lt"/>
              <a:cs typeface="Microsoft YaHei UI" pitchFamily="18" charset="0"/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7013575" y="4191794"/>
            <a:ext cx="923330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无限集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000875" y="4775994"/>
            <a:ext cx="246221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与集合相关的应用</a:t>
            </a:r>
          </a:p>
        </p:txBody>
      </p:sp>
      <p:sp>
        <p:nvSpPr>
          <p:cNvPr id="40" name="Freeform 3"/>
          <p:cNvSpPr/>
          <p:nvPr/>
        </p:nvSpPr>
        <p:spPr>
          <a:xfrm>
            <a:off x="6632575" y="4236578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632575" y="4819140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74B83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6048108" y="3043844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048108" y="3614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048108" y="4185778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048108" y="4789362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1.4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6190430" y="1686470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6169707" y="2350828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1"/>
          <p:cNvSpPr txBox="1"/>
          <p:nvPr/>
        </p:nvSpPr>
        <p:spPr>
          <a:xfrm>
            <a:off x="7018519" y="535190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81" name="Freeform 3"/>
          <p:cNvSpPr/>
          <p:nvPr/>
        </p:nvSpPr>
        <p:spPr>
          <a:xfrm>
            <a:off x="6650219" y="539505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6065752" y="536527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1.5</a:t>
            </a:r>
          </a:p>
        </p:txBody>
      </p:sp>
      <p:sp>
        <p:nvSpPr>
          <p:cNvPr id="49" name="TextBox 1">
            <a:extLst>
              <a:ext uri="{FF2B5EF4-FFF2-40B4-BE49-F238E27FC236}">
                <a16:creationId xmlns:a16="http://schemas.microsoft.com/office/drawing/2014/main" id="{A5C73EDB-C121-4D1A-8727-61AD9BBEE6A4}"/>
              </a:ext>
            </a:extLst>
          </p:cNvPr>
          <p:cNvSpPr txBox="1"/>
          <p:nvPr/>
        </p:nvSpPr>
        <p:spPr>
          <a:xfrm>
            <a:off x="7013575" y="236889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历史人物</a:t>
            </a:r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B7A35971-35F3-4B78-9879-10C415193752}"/>
              </a:ext>
            </a:extLst>
          </p:cNvPr>
          <p:cNvSpPr txBox="1"/>
          <p:nvPr/>
        </p:nvSpPr>
        <p:spPr>
          <a:xfrm>
            <a:off x="7013575" y="1723122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+mn-ea"/>
                <a:cs typeface="Microsoft YaHei UI" pitchFamily="18" charset="0"/>
              </a:rPr>
              <a:t>本章导读及学习要求</a:t>
            </a:r>
          </a:p>
        </p:txBody>
      </p:sp>
    </p:spTree>
    <p:extLst>
      <p:ext uri="{BB962C8B-B14F-4D97-AF65-F5344CB8AC3E}">
        <p14:creationId xmlns:p14="http://schemas.microsoft.com/office/powerpoint/2010/main" val="2322522174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1.5  </a:t>
            </a:r>
            <a:r>
              <a:rPr lang="zh-CN" altLang="en-US" dirty="0"/>
              <a:t>作业    第</a:t>
            </a:r>
            <a:r>
              <a:rPr lang="en-US" altLang="zh-CN" dirty="0"/>
              <a:t>14-15</a:t>
            </a:r>
            <a:r>
              <a:rPr lang="zh-CN" altLang="en-US" dirty="0"/>
              <a:t>页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65375" y="1067594"/>
            <a:ext cx="7058071" cy="5092291"/>
          </a:xfrm>
        </p:spPr>
        <p:txBody>
          <a:bodyPr>
            <a:normAutofit/>
          </a:bodyPr>
          <a:lstStyle/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1.  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3.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 </a:t>
            </a:r>
            <a:r>
              <a:rPr lang="en-US" altLang="zh-CN" dirty="0">
                <a:solidFill>
                  <a:srgbClr val="CC00CC"/>
                </a:solidFill>
              </a:rPr>
              <a:t>4.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zh-CN" altLang="en-US" dirty="0">
              <a:solidFill>
                <a:srgbClr val="6600CC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5.   6.   8.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</a:t>
            </a:r>
            <a:r>
              <a:rPr lang="en-US" altLang="zh-CN" dirty="0">
                <a:solidFill>
                  <a:srgbClr val="CC00CC"/>
                </a:solidFill>
              </a:rPr>
              <a:t>	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9.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11.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14.</a:t>
            </a:r>
            <a:r>
              <a:rPr lang="zh-CN" altLang="en-US" dirty="0">
                <a:solidFill>
                  <a:srgbClr val="0000FF"/>
                </a:solidFill>
              </a:rPr>
              <a:t> 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） </a:t>
            </a:r>
            <a:endParaRPr lang="en-US" altLang="zh-CN" dirty="0">
              <a:solidFill>
                <a:srgbClr val="CC00CC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16.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）（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  </a:t>
            </a:r>
            <a:r>
              <a:rPr lang="en-US" altLang="zh-CN" dirty="0">
                <a:solidFill>
                  <a:srgbClr val="CC00CC"/>
                </a:solidFill>
              </a:rPr>
              <a:t>17.   18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spcBef>
                <a:spcPct val="10000"/>
              </a:spcBef>
              <a:buNone/>
            </a:pPr>
            <a:r>
              <a:rPr lang="en-US" altLang="zh-CN" dirty="0">
                <a:solidFill>
                  <a:srgbClr val="CC00CC"/>
                </a:solidFill>
              </a:rPr>
              <a:t>19.   20.   21.</a:t>
            </a:r>
            <a:endParaRPr lang="zh-CN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2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40062" y="1517982"/>
            <a:ext cx="2608622" cy="4350212"/>
            <a:chOff x="1032138" y="2198660"/>
            <a:chExt cx="2038822" cy="29926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38" y="2198660"/>
              <a:ext cx="2038822" cy="237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610120" y="4824500"/>
              <a:ext cx="1133737" cy="366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121962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康托尔</a:t>
              </a:r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6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历史人物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-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康托尔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BEB26-DC51-448F-8346-C8B1F82272A4}"/>
              </a:ext>
            </a:extLst>
          </p:cNvPr>
          <p:cNvSpPr/>
          <p:nvPr/>
        </p:nvSpPr>
        <p:spPr>
          <a:xfrm>
            <a:off x="4541286" y="1451932"/>
            <a:ext cx="7315200" cy="127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1862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年进入苏黎世大学学习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342900" marR="0" lvl="0" indent="-342900" algn="l" defTabSz="121962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1963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年转入柏林大学攻读博士学位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4367DE-4664-4BDF-9734-DC2667DA1415}"/>
              </a:ext>
            </a:extLst>
          </p:cNvPr>
          <p:cNvSpPr/>
          <p:nvPr/>
        </p:nvSpPr>
        <p:spPr>
          <a:xfrm>
            <a:off x="4541286" y="4840129"/>
            <a:ext cx="731520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康托尔在集合论领域的主要贡献是发现了实数集不可数的性质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F32AB5-98AD-460D-9708-0FDC61E1AC7E}"/>
              </a:ext>
            </a:extLst>
          </p:cNvPr>
          <p:cNvSpPr/>
          <p:nvPr/>
        </p:nvSpPr>
        <p:spPr>
          <a:xfrm>
            <a:off x="4542776" y="4103906"/>
            <a:ext cx="731520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康托尔对数学的贡献是集合论和超穷数理论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442" y="2777919"/>
            <a:ext cx="724688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21962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1867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年，在库默尔指导下解决了一般整系数不定方程求解问题，并以此为内容完成博士学位论文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6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20"/>
    </mc:Choice>
    <mc:Fallback xmlns="">
      <p:transition spd="slow" advTm="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095121" y="2480346"/>
            <a:ext cx="203200" cy="203200"/>
          </a:xfrm>
          <a:prstGeom prst="ellipse">
            <a:avLst/>
          </a:prstGeom>
          <a:solidFill>
            <a:srgbClr val="3E5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095121" y="2727996"/>
            <a:ext cx="203200" cy="203200"/>
          </a:xfrm>
          <a:prstGeom prst="ellipse">
            <a:avLst/>
          </a:pr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95121" y="2975646"/>
            <a:ext cx="203200" cy="203200"/>
          </a:xfrm>
          <a:prstGeom prst="ellipse">
            <a:avLst/>
          </a:prstGeom>
          <a:solidFill>
            <a:srgbClr val="F08E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"/>
          <p:cNvSpPr txBox="1"/>
          <p:nvPr/>
        </p:nvSpPr>
        <p:spPr>
          <a:xfrm>
            <a:off x="2611437" y="2134394"/>
            <a:ext cx="7006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55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2|14.9|1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1.6|9.7|3.5|3|3.3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3.3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.2|15.6|18.8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6.2|15.6|18.8|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9.5|30.1|1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7681</Words>
  <Application>Microsoft Office PowerPoint</Application>
  <PresentationFormat>自定义</PresentationFormat>
  <Paragraphs>830</Paragraphs>
  <Slides>90</Slides>
  <Notes>26</Notes>
  <HiddenSlides>0</HiddenSlides>
  <MMClips>6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90</vt:i4>
      </vt:variant>
    </vt:vector>
  </HeadingPairs>
  <TitlesOfParts>
    <vt:vector size="114" baseType="lpstr">
      <vt:lpstr>Arial Unicode MS</vt:lpstr>
      <vt:lpstr>Microsoft Yahei</vt:lpstr>
      <vt:lpstr>Microsoft YaHei UI</vt:lpstr>
      <vt:lpstr>Monotype Sorts</vt:lpstr>
      <vt:lpstr>PingFang SC</vt:lpstr>
      <vt:lpstr>Times New Roman (Hebrew)</vt:lpstr>
      <vt:lpstr>等线</vt:lpstr>
      <vt:lpstr>黑体</vt:lpstr>
      <vt:lpstr>楷体_GB2312</vt:lpstr>
      <vt:lpstr>宋体</vt:lpstr>
      <vt:lpstr>微软雅黑</vt:lpstr>
      <vt:lpstr>Algerian</vt:lpstr>
      <vt:lpstr>Arial</vt:lpstr>
      <vt:lpstr>Cambria Math</vt:lpstr>
      <vt:lpstr>Castellar</vt:lpstr>
      <vt:lpstr>Symbol</vt:lpstr>
      <vt:lpstr>Times New Roman</vt:lpstr>
      <vt:lpstr>Wingdings</vt:lpstr>
      <vt:lpstr>Office Theme</vt:lpstr>
      <vt:lpstr>1_Office Theme</vt:lpstr>
      <vt:lpstr>2_Office Theme</vt:lpstr>
      <vt:lpstr>Equation</vt:lpstr>
      <vt:lpstr>Equation.DSMT4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1.1  集合的基本概念</vt:lpstr>
      <vt:lpstr>1.1  集合的基本概念</vt:lpstr>
      <vt:lpstr>1.1.1 集合的表示</vt:lpstr>
      <vt:lpstr>1、列举法（显式法）</vt:lpstr>
      <vt:lpstr>2、描述法（隐式法）</vt:lpstr>
      <vt:lpstr>3、归纳法</vt:lpstr>
      <vt:lpstr>例如</vt:lpstr>
      <vt:lpstr>4、递归指定集合法</vt:lpstr>
      <vt:lpstr>5、文氏图解法</vt:lpstr>
      <vt:lpstr>单选题</vt:lpstr>
      <vt:lpstr>主观题</vt:lpstr>
      <vt:lpstr>1. 元素与集合</vt:lpstr>
      <vt:lpstr>单选题</vt:lpstr>
      <vt:lpstr>2.集合相等</vt:lpstr>
      <vt:lpstr>判断题</vt:lpstr>
      <vt:lpstr>3、包含关系</vt:lpstr>
      <vt:lpstr>温故知新</vt:lpstr>
      <vt:lpstr>4. 真包含关系</vt:lpstr>
      <vt:lpstr>例1.2.8</vt:lpstr>
      <vt:lpstr>PowerPoint 演示文稿</vt:lpstr>
      <vt:lpstr>例1.2</vt:lpstr>
      <vt:lpstr>例1.3</vt:lpstr>
      <vt:lpstr>多选题</vt:lpstr>
      <vt:lpstr>1.1.3 几个特殊集合</vt:lpstr>
      <vt:lpstr>定理1.3 （1）的证明</vt:lpstr>
      <vt:lpstr>定理1.3 （2）的证明</vt:lpstr>
      <vt:lpstr>2、全集</vt:lpstr>
      <vt:lpstr>3、幂集</vt:lpstr>
      <vt:lpstr>幂集的计算</vt:lpstr>
      <vt:lpstr>PowerPoint 演示文稿</vt:lpstr>
      <vt:lpstr>PowerPoint 演示文稿</vt:lpstr>
      <vt:lpstr>单选题</vt:lpstr>
      <vt:lpstr>单选题</vt:lpstr>
      <vt:lpstr>多选题</vt:lpstr>
      <vt:lpstr>PowerPoint 演示文稿</vt:lpstr>
      <vt:lpstr>1.2 集合的运算</vt:lpstr>
      <vt:lpstr>推广</vt:lpstr>
      <vt:lpstr>定理1.4  设U是相对于A的全集。</vt:lpstr>
      <vt:lpstr>定理1.4</vt:lpstr>
      <vt:lpstr>定理1.4 (续1)</vt:lpstr>
      <vt:lpstr>定理1.4 (续2)</vt:lpstr>
      <vt:lpstr>PowerPoint 演示文稿</vt:lpstr>
      <vt:lpstr>证明（a）：</vt:lpstr>
      <vt:lpstr>证明（b）：</vt:lpstr>
      <vt:lpstr>集合恒等式的证明方法</vt:lpstr>
      <vt:lpstr>逻辑演算法的格式</vt:lpstr>
      <vt:lpstr>集合演算法的格式</vt:lpstr>
      <vt:lpstr>PowerPoint 演示文稿</vt:lpstr>
      <vt:lpstr>PowerPoint 演示文稿</vt:lpstr>
      <vt:lpstr>单选题</vt:lpstr>
      <vt:lpstr>多选题</vt:lpstr>
      <vt:lpstr>PowerPoint 演示文稿</vt:lpstr>
      <vt:lpstr>1.3  无限集</vt:lpstr>
      <vt:lpstr>PowerPoint 演示文稿</vt:lpstr>
      <vt:lpstr>自然数N的定义</vt:lpstr>
      <vt:lpstr>1.可数集的定义</vt:lpstr>
      <vt:lpstr>PowerPoint 演示文稿</vt:lpstr>
      <vt:lpstr>例1.5</vt:lpstr>
      <vt:lpstr>例1.5（续）</vt:lpstr>
      <vt:lpstr>PowerPoint 演示文稿</vt:lpstr>
      <vt:lpstr>定理1.5</vt:lpstr>
      <vt:lpstr>1.3.2 不可数集</vt:lpstr>
      <vt:lpstr>例1.7</vt:lpstr>
      <vt:lpstr>例1.7(续)</vt:lpstr>
      <vt:lpstr>PowerPoint 演示文稿</vt:lpstr>
      <vt:lpstr>PowerPoint 演示文稿</vt:lpstr>
      <vt:lpstr>例1.8</vt:lpstr>
      <vt:lpstr>有穷集合元素的计数</vt:lpstr>
      <vt:lpstr>PowerPoint 演示文稿</vt:lpstr>
      <vt:lpstr>PowerPoint 演示文稿</vt:lpstr>
      <vt:lpstr>有穷集合元素的计数</vt:lpstr>
      <vt:lpstr>实例</vt:lpstr>
      <vt:lpstr>实例</vt:lpstr>
      <vt:lpstr>PowerPoint 演示文稿</vt:lpstr>
      <vt:lpstr>1.5  作业    第14-15页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siri</dc:creator>
  <cp:lastModifiedBy>聂不再流浪</cp:lastModifiedBy>
  <cp:revision>328</cp:revision>
  <dcterms:created xsi:type="dcterms:W3CDTF">2006-08-16T00:00:00Z</dcterms:created>
  <dcterms:modified xsi:type="dcterms:W3CDTF">2024-02-25T13:50:34Z</dcterms:modified>
</cp:coreProperties>
</file>